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slideLayout" Target="../slideLayouts/slideLayout17.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18.xml"/><Relationship Id="rId6"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slideLayout" Target="../slideLayouts/slideLayout9.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05907" y="645200"/>
            <a:ext cx="7504986" cy="2066330"/>
          </a:xfrm>
          <a:prstGeom prst="rect">
            <a:avLst/>
          </a:prstGeom>
          <a:noFill/>
          <a:ln/>
        </p:spPr>
        <p:txBody>
          <a:bodyPr wrap="square" lIns="0" tIns="0" rIns="0" bIns="0" rtlCol="0" anchor="t"/>
          <a:lstStyle/>
          <a:p>
            <a:pPr algn="l" indent="0" marL="0">
              <a:lnSpc>
                <a:spcPts val="5400"/>
              </a:lnSpc>
              <a:buNone/>
            </a:pPr>
            <a:r>
              <a:rPr lang="en-US" sz="4300" spc="-87" kern="0" dirty="0">
                <a:solidFill>
                  <a:srgbClr val="D73AD7"/>
                </a:solidFill>
                <a:latin typeface="Source Serif Pro Semi Bold" pitchFamily="34" charset="0"/>
                <a:ea typeface="Source Serif Pro Semi Bold" pitchFamily="34" charset="-122"/>
                <a:cs typeface="Source Serif Pro Semi Bold" pitchFamily="34" charset="-120"/>
              </a:rPr>
              <a:t>SOCIAL MEDIA SENTIMENT ANALYSIS USING DEEP LEARNING MODELS &amp; NLP</a:t>
            </a:r>
            <a:endParaRPr lang="en-US" sz="4300" dirty="0"/>
          </a:p>
        </p:txBody>
      </p:sp>
      <p:sp>
        <p:nvSpPr>
          <p:cNvPr id="4" name="Text 1"/>
          <p:cNvSpPr/>
          <p:nvPr/>
        </p:nvSpPr>
        <p:spPr>
          <a:xfrm>
            <a:off x="6657142" y="3326130"/>
            <a:ext cx="7153751" cy="1873448"/>
          </a:xfrm>
          <a:prstGeom prst="rect">
            <a:avLst/>
          </a:prstGeom>
          <a:noFill/>
          <a:ln/>
        </p:spPr>
        <p:txBody>
          <a:bodyPr wrap="square" lIns="0" tIns="0" rIns="0" bIns="0" rtlCol="0" anchor="t"/>
          <a:lstStyle/>
          <a:p>
            <a:pPr algn="l" indent="0" marL="0">
              <a:lnSpc>
                <a:spcPts val="2950"/>
              </a:lnSpc>
              <a:buNone/>
            </a:pPr>
            <a:r>
              <a:rPr lang="en-US" sz="1800" spc="-37" kern="0" dirty="0">
                <a:solidFill>
                  <a:srgbClr val="272525"/>
                </a:solidFill>
                <a:latin typeface="Source Sans Pro" pitchFamily="34" charset="0"/>
                <a:ea typeface="Source Sans Pro" pitchFamily="34" charset="-122"/>
                <a:cs typeface="Source Sans Pro" pitchFamily="34" charset="-120"/>
              </a:rPr>
              <a:t>This presentation will delve into the world of sentiment analysis on social media data, focusing on deep learning models and natural language processing techniques. We'll explore how these technologies can be used to understand the sentiment expressed in posts and comments  and how this information can be applied across various domains.</a:t>
            </a:r>
            <a:endParaRPr lang="en-US" sz="1800" dirty="0"/>
          </a:p>
        </p:txBody>
      </p:sp>
      <p:sp>
        <p:nvSpPr>
          <p:cNvPr id="5" name="Shape 2"/>
          <p:cNvSpPr/>
          <p:nvPr/>
        </p:nvSpPr>
        <p:spPr>
          <a:xfrm>
            <a:off x="6305907" y="3062764"/>
            <a:ext cx="30480" cy="2400181"/>
          </a:xfrm>
          <a:prstGeom prst="rect">
            <a:avLst/>
          </a:prstGeom>
          <a:solidFill>
            <a:srgbClr val="D75BE2"/>
          </a:solidFill>
          <a:ln/>
        </p:spPr>
      </p:sp>
      <p:sp>
        <p:nvSpPr>
          <p:cNvPr id="6" name="Shape 3"/>
          <p:cNvSpPr/>
          <p:nvPr/>
        </p:nvSpPr>
        <p:spPr>
          <a:xfrm>
            <a:off x="6305907" y="5726311"/>
            <a:ext cx="7504986" cy="1858089"/>
          </a:xfrm>
          <a:prstGeom prst="roundRect">
            <a:avLst>
              <a:gd name="adj" fmla="val 5293"/>
            </a:avLst>
          </a:prstGeom>
          <a:solidFill>
            <a:srgbClr val="F4D4F7"/>
          </a:solidFill>
          <a:ln w="7620">
            <a:solidFill>
              <a:srgbClr val="DABADD"/>
            </a:solidFill>
            <a:prstDash val="solid"/>
          </a:ln>
        </p:spPr>
      </p:sp>
      <p:sp>
        <p:nvSpPr>
          <p:cNvPr id="7" name="Text 4"/>
          <p:cNvSpPr/>
          <p:nvPr/>
        </p:nvSpPr>
        <p:spPr>
          <a:xfrm>
            <a:off x="6547604" y="5968008"/>
            <a:ext cx="2754987" cy="344329"/>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Presented BY</a:t>
            </a:r>
            <a:endParaRPr lang="en-US" sz="2150" dirty="0"/>
          </a:p>
        </p:txBody>
      </p:sp>
      <p:sp>
        <p:nvSpPr>
          <p:cNvPr id="8" name="Text 5"/>
          <p:cNvSpPr/>
          <p:nvPr/>
        </p:nvSpPr>
        <p:spPr>
          <a:xfrm>
            <a:off x="6547604" y="6452830"/>
            <a:ext cx="7021592" cy="374690"/>
          </a:xfrm>
          <a:prstGeom prst="rect">
            <a:avLst/>
          </a:prstGeom>
          <a:noFill/>
          <a:ln/>
        </p:spPr>
        <p:txBody>
          <a:bodyPr wrap="none" lIns="0" tIns="0" rIns="0" bIns="0" rtlCol="0" anchor="t"/>
          <a:lstStyle/>
          <a:p>
            <a:pPr algn="l" indent="0" marL="0">
              <a:lnSpc>
                <a:spcPts val="2950"/>
              </a:lnSpc>
              <a:buNone/>
            </a:pPr>
            <a:r>
              <a:rPr lang="en-US" sz="1800" spc="-37" kern="0" dirty="0">
                <a:solidFill>
                  <a:srgbClr val="272525"/>
                </a:solidFill>
                <a:latin typeface="Source Sans Pro" pitchFamily="34" charset="0"/>
                <a:ea typeface="Source Sans Pro" pitchFamily="34" charset="-122"/>
                <a:cs typeface="Source Sans Pro" pitchFamily="34" charset="-120"/>
              </a:rPr>
              <a:t>Yashasvi Gupta         500101768           B3 AIML </a:t>
            </a:r>
            <a:endParaRPr lang="en-US" sz="1800" dirty="0"/>
          </a:p>
        </p:txBody>
      </p:sp>
      <p:sp>
        <p:nvSpPr>
          <p:cNvPr id="9" name="Text 6"/>
          <p:cNvSpPr/>
          <p:nvPr/>
        </p:nvSpPr>
        <p:spPr>
          <a:xfrm>
            <a:off x="6547604" y="6968014"/>
            <a:ext cx="7021592" cy="374690"/>
          </a:xfrm>
          <a:prstGeom prst="rect">
            <a:avLst/>
          </a:prstGeom>
          <a:noFill/>
          <a:ln/>
        </p:spPr>
        <p:txBody>
          <a:bodyPr wrap="none" lIns="0" tIns="0" rIns="0" bIns="0" rtlCol="0" anchor="t"/>
          <a:lstStyle/>
          <a:p>
            <a:pPr algn="l" indent="0" marL="0">
              <a:lnSpc>
                <a:spcPts val="2950"/>
              </a:lnSpc>
              <a:buNone/>
            </a:pPr>
            <a:r>
              <a:rPr lang="en-US" sz="1800" spc="-37" kern="0" dirty="0">
                <a:solidFill>
                  <a:srgbClr val="272525"/>
                </a:solidFill>
                <a:latin typeface="Source Sans Pro" pitchFamily="34" charset="0"/>
                <a:ea typeface="Source Sans Pro" pitchFamily="34" charset="-122"/>
                <a:cs typeface="Source Sans Pro" pitchFamily="34" charset="-120"/>
              </a:rPr>
              <a:t>Kartik Khatri              500102128           B3 AIML</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2003465"/>
            <a:ext cx="10447258"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Implementing RNN for Sentiment Analysis</a:t>
            </a:r>
            <a:endParaRPr lang="en-US" sz="4400" dirty="0"/>
          </a:p>
        </p:txBody>
      </p:sp>
      <p:sp>
        <p:nvSpPr>
          <p:cNvPr id="3" name="Text 1"/>
          <p:cNvSpPr/>
          <p:nvPr/>
        </p:nvSpPr>
        <p:spPr>
          <a:xfrm>
            <a:off x="837724" y="3281839"/>
            <a:ext cx="6185535"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Recurrent Neural Networks (RNNs) process text sequentially, maintaining context across words.</a:t>
            </a:r>
            <a:endParaRPr lang="en-US" sz="1850" dirty="0"/>
          </a:p>
        </p:txBody>
      </p:sp>
      <p:sp>
        <p:nvSpPr>
          <p:cNvPr id="4" name="Text 2"/>
          <p:cNvSpPr/>
          <p:nvPr/>
        </p:nvSpPr>
        <p:spPr>
          <a:xfrm>
            <a:off x="837724" y="4263271"/>
            <a:ext cx="6185535"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They excel in capturing long-term dependencies to understand sentiment flow.</a:t>
            </a:r>
            <a:endParaRPr lang="en-US" sz="1850" dirty="0"/>
          </a:p>
        </p:txBody>
      </p:sp>
      <p:sp>
        <p:nvSpPr>
          <p:cNvPr id="5" name="Text 3"/>
          <p:cNvSpPr/>
          <p:nvPr/>
        </p:nvSpPr>
        <p:spPr>
          <a:xfrm>
            <a:off x="837724" y="5244703"/>
            <a:ext cx="6185535"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RNNs are well-suited for sentiment classification by analyzing sentence order and context.</a:t>
            </a:r>
            <a:endParaRPr lang="en-US" sz="1850" dirty="0"/>
          </a:p>
        </p:txBody>
      </p:sp>
      <p:pic>
        <p:nvPicPr>
          <p:cNvPr id="6" name="Image 0" descr="preencoded.png">    </p:cNvPr>
          <p:cNvPicPr>
            <a:picLocks noChangeAspect="1"/>
          </p:cNvPicPr>
          <p:nvPr/>
        </p:nvPicPr>
        <p:blipFill>
          <a:blip r:embed="rId1"/>
          <a:stretch>
            <a:fillRect/>
          </a:stretch>
        </p:blipFill>
        <p:spPr>
          <a:xfrm>
            <a:off x="7614761" y="3335655"/>
            <a:ext cx="6180892" cy="18304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748546"/>
            <a:ext cx="8879086" cy="598408"/>
          </a:xfrm>
          <a:prstGeom prst="rect">
            <a:avLst/>
          </a:prstGeom>
          <a:noFill/>
          <a:ln/>
        </p:spPr>
        <p:txBody>
          <a:bodyPr wrap="none" lIns="0" tIns="0" rIns="0" bIns="0" rtlCol="0" anchor="t"/>
          <a:lstStyle/>
          <a:p>
            <a:pPr algn="l" indent="0" marL="0">
              <a:lnSpc>
                <a:spcPts val="4700"/>
              </a:lnSpc>
              <a:buNone/>
            </a:pPr>
            <a:r>
              <a:rPr lang="en-US" sz="3750" spc="-75" kern="0" dirty="0">
                <a:solidFill>
                  <a:srgbClr val="D73AD7"/>
                </a:solidFill>
                <a:latin typeface="Source Serif Pro Semi Bold" pitchFamily="34" charset="0"/>
                <a:ea typeface="Source Serif Pro Semi Bold" pitchFamily="34" charset="-122"/>
                <a:cs typeface="Source Serif Pro Semi Bold" pitchFamily="34" charset="-120"/>
              </a:rPr>
              <a:t>Implementing RNN for Sentiment Analysis</a:t>
            </a:r>
            <a:endParaRPr lang="en-US" sz="3750" dirty="0"/>
          </a:p>
        </p:txBody>
      </p:sp>
      <p:sp>
        <p:nvSpPr>
          <p:cNvPr id="3" name="Shape 1"/>
          <p:cNvSpPr/>
          <p:nvPr/>
        </p:nvSpPr>
        <p:spPr>
          <a:xfrm>
            <a:off x="837724" y="1753791"/>
            <a:ext cx="152519" cy="1072277"/>
          </a:xfrm>
          <a:prstGeom prst="roundRect">
            <a:avLst>
              <a:gd name="adj" fmla="val 56032"/>
            </a:avLst>
          </a:prstGeom>
          <a:solidFill>
            <a:srgbClr val="F4D4F7"/>
          </a:solidFill>
          <a:ln w="7620">
            <a:solidFill>
              <a:srgbClr val="DABADD"/>
            </a:solidFill>
            <a:prstDash val="solid"/>
          </a:ln>
        </p:spPr>
      </p:sp>
      <p:sp>
        <p:nvSpPr>
          <p:cNvPr id="4" name="Text 2"/>
          <p:cNvSpPr/>
          <p:nvPr/>
        </p:nvSpPr>
        <p:spPr>
          <a:xfrm>
            <a:off x="1295400" y="1753791"/>
            <a:ext cx="2393752" cy="299204"/>
          </a:xfrm>
          <a:prstGeom prst="rect">
            <a:avLst/>
          </a:prstGeom>
          <a:noFill/>
          <a:ln/>
        </p:spPr>
        <p:txBody>
          <a:bodyPr wrap="none" lIns="0" tIns="0" rIns="0" bIns="0" rtlCol="0" anchor="t"/>
          <a:lstStyle/>
          <a:p>
            <a:pPr algn="l" indent="0" marL="0">
              <a:lnSpc>
                <a:spcPts val="2350"/>
              </a:lnSpc>
              <a:buNone/>
            </a:pPr>
            <a:r>
              <a:rPr lang="en-US" sz="1850" spc="-38" kern="0" dirty="0">
                <a:solidFill>
                  <a:srgbClr val="272525"/>
                </a:solidFill>
                <a:latin typeface="Source Serif Pro Semi Bold" pitchFamily="34" charset="0"/>
                <a:ea typeface="Source Serif Pro Semi Bold" pitchFamily="34" charset="-122"/>
                <a:cs typeface="Source Serif Pro Semi Bold" pitchFamily="34" charset="-120"/>
              </a:rPr>
              <a:t>1. Text to Sequences</a:t>
            </a:r>
            <a:endParaRPr lang="en-US" sz="1850" dirty="0"/>
          </a:p>
        </p:txBody>
      </p:sp>
      <p:sp>
        <p:nvSpPr>
          <p:cNvPr id="5" name="Text 3"/>
          <p:cNvSpPr/>
          <p:nvPr/>
        </p:nvSpPr>
        <p:spPr>
          <a:xfrm>
            <a:off x="1295400" y="2175034"/>
            <a:ext cx="12497276" cy="651034"/>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The first step involves converting the text into sequences of numerical values, where each word is represented by a numerical index. This step prepares the data for processing by the RNN.</a:t>
            </a:r>
            <a:endParaRPr lang="en-US" sz="1600" dirty="0"/>
          </a:p>
        </p:txBody>
      </p:sp>
      <p:sp>
        <p:nvSpPr>
          <p:cNvPr id="6" name="Shape 4"/>
          <p:cNvSpPr/>
          <p:nvPr/>
        </p:nvSpPr>
        <p:spPr>
          <a:xfrm>
            <a:off x="1142881" y="3029426"/>
            <a:ext cx="152519" cy="1072277"/>
          </a:xfrm>
          <a:prstGeom prst="roundRect">
            <a:avLst>
              <a:gd name="adj" fmla="val 56032"/>
            </a:avLst>
          </a:prstGeom>
          <a:solidFill>
            <a:srgbClr val="F4D4F7"/>
          </a:solidFill>
          <a:ln w="7620">
            <a:solidFill>
              <a:srgbClr val="DABADD"/>
            </a:solidFill>
            <a:prstDash val="solid"/>
          </a:ln>
        </p:spPr>
      </p:sp>
      <p:sp>
        <p:nvSpPr>
          <p:cNvPr id="7" name="Text 5"/>
          <p:cNvSpPr/>
          <p:nvPr/>
        </p:nvSpPr>
        <p:spPr>
          <a:xfrm>
            <a:off x="1600557" y="3029426"/>
            <a:ext cx="2393752" cy="299204"/>
          </a:xfrm>
          <a:prstGeom prst="rect">
            <a:avLst/>
          </a:prstGeom>
          <a:noFill/>
          <a:ln/>
        </p:spPr>
        <p:txBody>
          <a:bodyPr wrap="none" lIns="0" tIns="0" rIns="0" bIns="0" rtlCol="0" anchor="t"/>
          <a:lstStyle/>
          <a:p>
            <a:pPr algn="l" indent="0" marL="0">
              <a:lnSpc>
                <a:spcPts val="2350"/>
              </a:lnSpc>
              <a:buNone/>
            </a:pPr>
            <a:r>
              <a:rPr lang="en-US" sz="1850" spc="-38" kern="0" dirty="0">
                <a:solidFill>
                  <a:srgbClr val="272525"/>
                </a:solidFill>
                <a:latin typeface="Source Serif Pro Semi Bold" pitchFamily="34" charset="0"/>
                <a:ea typeface="Source Serif Pro Semi Bold" pitchFamily="34" charset="-122"/>
                <a:cs typeface="Source Serif Pro Semi Bold" pitchFamily="34" charset="-120"/>
              </a:rPr>
              <a:t>2. Embedding Layer</a:t>
            </a:r>
            <a:endParaRPr lang="en-US" sz="1850" dirty="0"/>
          </a:p>
        </p:txBody>
      </p:sp>
      <p:sp>
        <p:nvSpPr>
          <p:cNvPr id="8" name="Text 6"/>
          <p:cNvSpPr/>
          <p:nvPr/>
        </p:nvSpPr>
        <p:spPr>
          <a:xfrm>
            <a:off x="1600557" y="3450669"/>
            <a:ext cx="12192119" cy="651034"/>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Use an embedding layer to transform these word indices into meaningful vector representations. This layer captures the semantic relationships between words.</a:t>
            </a:r>
            <a:endParaRPr lang="en-US" sz="1600" dirty="0"/>
          </a:p>
        </p:txBody>
      </p:sp>
      <p:sp>
        <p:nvSpPr>
          <p:cNvPr id="9" name="Shape 7"/>
          <p:cNvSpPr/>
          <p:nvPr/>
        </p:nvSpPr>
        <p:spPr>
          <a:xfrm>
            <a:off x="1448038" y="4305062"/>
            <a:ext cx="152519" cy="1072277"/>
          </a:xfrm>
          <a:prstGeom prst="roundRect">
            <a:avLst>
              <a:gd name="adj" fmla="val 56032"/>
            </a:avLst>
          </a:prstGeom>
          <a:solidFill>
            <a:srgbClr val="F4D4F7"/>
          </a:solidFill>
          <a:ln w="7620">
            <a:solidFill>
              <a:srgbClr val="DABADD"/>
            </a:solidFill>
            <a:prstDash val="solid"/>
          </a:ln>
        </p:spPr>
      </p:sp>
      <p:sp>
        <p:nvSpPr>
          <p:cNvPr id="10" name="Text 8"/>
          <p:cNvSpPr/>
          <p:nvPr/>
        </p:nvSpPr>
        <p:spPr>
          <a:xfrm>
            <a:off x="1905714" y="4305062"/>
            <a:ext cx="2393752" cy="299204"/>
          </a:xfrm>
          <a:prstGeom prst="rect">
            <a:avLst/>
          </a:prstGeom>
          <a:noFill/>
          <a:ln/>
        </p:spPr>
        <p:txBody>
          <a:bodyPr wrap="none" lIns="0" tIns="0" rIns="0" bIns="0" rtlCol="0" anchor="t"/>
          <a:lstStyle/>
          <a:p>
            <a:pPr algn="l" indent="0" marL="0">
              <a:lnSpc>
                <a:spcPts val="2350"/>
              </a:lnSpc>
              <a:buNone/>
            </a:pPr>
            <a:r>
              <a:rPr lang="en-US" sz="1850" spc="-38" kern="0" dirty="0">
                <a:solidFill>
                  <a:srgbClr val="272525"/>
                </a:solidFill>
                <a:latin typeface="Source Serif Pro Semi Bold" pitchFamily="34" charset="0"/>
                <a:ea typeface="Source Serif Pro Semi Bold" pitchFamily="34" charset="-122"/>
                <a:cs typeface="Source Serif Pro Semi Bold" pitchFamily="34" charset="-120"/>
              </a:rPr>
              <a:t>3. Recurrent Layers</a:t>
            </a:r>
            <a:endParaRPr lang="en-US" sz="1850" dirty="0"/>
          </a:p>
        </p:txBody>
      </p:sp>
      <p:sp>
        <p:nvSpPr>
          <p:cNvPr id="11" name="Text 9"/>
          <p:cNvSpPr/>
          <p:nvPr/>
        </p:nvSpPr>
        <p:spPr>
          <a:xfrm>
            <a:off x="1905714" y="4726305"/>
            <a:ext cx="11886962" cy="651034"/>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The core of the RNN model consists of recurrent layers that process these sequential input data. RNNs are designed to learn long-term dependencies in the text.</a:t>
            </a:r>
            <a:endParaRPr lang="en-US" sz="1600" dirty="0"/>
          </a:p>
        </p:txBody>
      </p:sp>
      <p:sp>
        <p:nvSpPr>
          <p:cNvPr id="12" name="Shape 10"/>
          <p:cNvSpPr/>
          <p:nvPr/>
        </p:nvSpPr>
        <p:spPr>
          <a:xfrm>
            <a:off x="1753314" y="5580698"/>
            <a:ext cx="152519" cy="746760"/>
          </a:xfrm>
          <a:prstGeom prst="roundRect">
            <a:avLst>
              <a:gd name="adj" fmla="val 56032"/>
            </a:avLst>
          </a:prstGeom>
          <a:solidFill>
            <a:srgbClr val="F4D4F7"/>
          </a:solidFill>
          <a:ln w="7620">
            <a:solidFill>
              <a:srgbClr val="DABADD"/>
            </a:solidFill>
            <a:prstDash val="solid"/>
          </a:ln>
        </p:spPr>
      </p:sp>
      <p:sp>
        <p:nvSpPr>
          <p:cNvPr id="13" name="Text 11"/>
          <p:cNvSpPr/>
          <p:nvPr/>
        </p:nvSpPr>
        <p:spPr>
          <a:xfrm>
            <a:off x="2210991" y="5580698"/>
            <a:ext cx="2442448" cy="299204"/>
          </a:xfrm>
          <a:prstGeom prst="rect">
            <a:avLst/>
          </a:prstGeom>
          <a:noFill/>
          <a:ln/>
        </p:spPr>
        <p:txBody>
          <a:bodyPr wrap="none" lIns="0" tIns="0" rIns="0" bIns="0" rtlCol="0" anchor="t"/>
          <a:lstStyle/>
          <a:p>
            <a:pPr algn="l" indent="0" marL="0">
              <a:lnSpc>
                <a:spcPts val="2350"/>
              </a:lnSpc>
              <a:buNone/>
            </a:pPr>
            <a:r>
              <a:rPr lang="en-US" sz="1850" spc="-38" kern="0" dirty="0">
                <a:solidFill>
                  <a:srgbClr val="272525"/>
                </a:solidFill>
                <a:latin typeface="Source Serif Pro Semi Bold" pitchFamily="34" charset="0"/>
                <a:ea typeface="Source Serif Pro Semi Bold" pitchFamily="34" charset="-122"/>
                <a:cs typeface="Source Serif Pro Semi Bold" pitchFamily="34" charset="-120"/>
              </a:rPr>
              <a:t>4. Sentiment Prediction</a:t>
            </a:r>
            <a:endParaRPr lang="en-US" sz="1850" dirty="0"/>
          </a:p>
        </p:txBody>
      </p:sp>
      <p:sp>
        <p:nvSpPr>
          <p:cNvPr id="14" name="Text 12"/>
          <p:cNvSpPr/>
          <p:nvPr/>
        </p:nvSpPr>
        <p:spPr>
          <a:xfrm>
            <a:off x="2210991" y="6001941"/>
            <a:ext cx="11581686" cy="325517"/>
          </a:xfrm>
          <a:prstGeom prst="rect">
            <a:avLst/>
          </a:prstGeom>
          <a:noFill/>
          <a:ln/>
        </p:spPr>
        <p:txBody>
          <a:bodyPr wrap="none" lIns="0" tIns="0" rIns="0" bIns="0" rtlCol="0" anchor="t"/>
          <a:lstStyle/>
          <a:p>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The RNN layers process the input sequences and predict the sentiment based on the learned patterns.</a:t>
            </a:r>
            <a:endParaRPr lang="en-US" sz="1600" dirty="0"/>
          </a:p>
        </p:txBody>
      </p:sp>
      <p:sp>
        <p:nvSpPr>
          <p:cNvPr id="15" name="Shape 13"/>
          <p:cNvSpPr/>
          <p:nvPr/>
        </p:nvSpPr>
        <p:spPr>
          <a:xfrm>
            <a:off x="1448038" y="6530816"/>
            <a:ext cx="152519" cy="746760"/>
          </a:xfrm>
          <a:prstGeom prst="roundRect">
            <a:avLst>
              <a:gd name="adj" fmla="val 56032"/>
            </a:avLst>
          </a:prstGeom>
          <a:solidFill>
            <a:srgbClr val="F4D4F7"/>
          </a:solidFill>
          <a:ln w="7620">
            <a:solidFill>
              <a:srgbClr val="DABADD"/>
            </a:solidFill>
            <a:prstDash val="solid"/>
          </a:ln>
        </p:spPr>
      </p:sp>
      <p:sp>
        <p:nvSpPr>
          <p:cNvPr id="16" name="Text 14"/>
          <p:cNvSpPr/>
          <p:nvPr/>
        </p:nvSpPr>
        <p:spPr>
          <a:xfrm>
            <a:off x="1905714" y="6530816"/>
            <a:ext cx="2393752" cy="299204"/>
          </a:xfrm>
          <a:prstGeom prst="rect">
            <a:avLst/>
          </a:prstGeom>
          <a:noFill/>
          <a:ln/>
        </p:spPr>
        <p:txBody>
          <a:bodyPr wrap="none" lIns="0" tIns="0" rIns="0" bIns="0" rtlCol="0" anchor="t"/>
          <a:lstStyle/>
          <a:p>
            <a:pPr algn="l" indent="0" marL="0">
              <a:lnSpc>
                <a:spcPts val="2350"/>
              </a:lnSpc>
              <a:buNone/>
            </a:pPr>
            <a:r>
              <a:rPr lang="en-US" sz="1850" spc="-38" kern="0" dirty="0">
                <a:solidFill>
                  <a:srgbClr val="272525"/>
                </a:solidFill>
                <a:latin typeface="Source Serif Pro Semi Bold" pitchFamily="34" charset="0"/>
                <a:ea typeface="Source Serif Pro Semi Bold" pitchFamily="34" charset="-122"/>
                <a:cs typeface="Source Serif Pro Semi Bold" pitchFamily="34" charset="-120"/>
              </a:rPr>
              <a:t>  5. Predictions</a:t>
            </a:r>
            <a:endParaRPr lang="en-US" sz="1850" dirty="0"/>
          </a:p>
        </p:txBody>
      </p:sp>
      <p:sp>
        <p:nvSpPr>
          <p:cNvPr id="17" name="Text 15"/>
          <p:cNvSpPr/>
          <p:nvPr/>
        </p:nvSpPr>
        <p:spPr>
          <a:xfrm>
            <a:off x="1905714" y="6952059"/>
            <a:ext cx="11886962" cy="325517"/>
          </a:xfrm>
          <a:prstGeom prst="rect">
            <a:avLst/>
          </a:prstGeom>
          <a:noFill/>
          <a:ln/>
        </p:spPr>
        <p:txBody>
          <a:bodyPr wrap="none" lIns="0" tIns="0" rIns="0" bIns="0" rtlCol="0" anchor="t"/>
          <a:lstStyle/>
          <a:p>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The model's predictions are outputted in a format that can be used for analysis or decision-making.</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1290995"/>
            <a:ext cx="5632490"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Limitations of RNN</a:t>
            </a:r>
            <a:endParaRPr lang="en-US" sz="4400" dirty="0"/>
          </a:p>
        </p:txBody>
      </p:sp>
      <p:pic>
        <p:nvPicPr>
          <p:cNvPr id="3" name="Image 0" descr="preencoded.png">    </p:cNvPr>
          <p:cNvPicPr>
            <a:picLocks noChangeAspect="1"/>
          </p:cNvPicPr>
          <p:nvPr/>
        </p:nvPicPr>
        <p:blipFill>
          <a:blip r:embed="rId1"/>
          <a:stretch>
            <a:fillRect/>
          </a:stretch>
        </p:blipFill>
        <p:spPr>
          <a:xfrm>
            <a:off x="837724" y="2473762"/>
            <a:ext cx="4078962" cy="2520910"/>
          </a:xfrm>
          <a:prstGeom prst="rect">
            <a:avLst/>
          </a:prstGeom>
        </p:spPr>
      </p:pic>
      <p:sp>
        <p:nvSpPr>
          <p:cNvPr id="4" name="Text 1"/>
          <p:cNvSpPr/>
          <p:nvPr/>
        </p:nvSpPr>
        <p:spPr>
          <a:xfrm>
            <a:off x="837724" y="5293876"/>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Vanishing Gradient</a:t>
            </a:r>
            <a:endParaRPr lang="en-US" sz="2200" dirty="0"/>
          </a:p>
        </p:txBody>
      </p:sp>
      <p:sp>
        <p:nvSpPr>
          <p:cNvPr id="5" name="Text 2"/>
          <p:cNvSpPr/>
          <p:nvPr/>
        </p:nvSpPr>
        <p:spPr>
          <a:xfrm>
            <a:off x="837724" y="5789414"/>
            <a:ext cx="4078962"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 gradient signal weakens during training, making it hard for RNNs to learn long-term dependencies.</a:t>
            </a:r>
            <a:endParaRPr lang="en-US" sz="1850" dirty="0"/>
          </a:p>
        </p:txBody>
      </p:sp>
      <p:pic>
        <p:nvPicPr>
          <p:cNvPr id="6" name="Image 1" descr="preencoded.png">    </p:cNvPr>
          <p:cNvPicPr>
            <a:picLocks noChangeAspect="1"/>
          </p:cNvPicPr>
          <p:nvPr/>
        </p:nvPicPr>
        <p:blipFill>
          <a:blip r:embed="rId2"/>
          <a:stretch>
            <a:fillRect/>
          </a:stretch>
        </p:blipFill>
        <p:spPr>
          <a:xfrm>
            <a:off x="5275659" y="2473762"/>
            <a:ext cx="4078962" cy="2520910"/>
          </a:xfrm>
          <a:prstGeom prst="rect">
            <a:avLst/>
          </a:prstGeom>
        </p:spPr>
      </p:pic>
      <p:sp>
        <p:nvSpPr>
          <p:cNvPr id="7" name="Text 3"/>
          <p:cNvSpPr/>
          <p:nvPr/>
        </p:nvSpPr>
        <p:spPr>
          <a:xfrm>
            <a:off x="5275659" y="5293876"/>
            <a:ext cx="3136344"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Long-Term Dependencies</a:t>
            </a:r>
            <a:endParaRPr lang="en-US" sz="2200" dirty="0"/>
          </a:p>
        </p:txBody>
      </p:sp>
      <p:sp>
        <p:nvSpPr>
          <p:cNvPr id="8" name="Text 4"/>
          <p:cNvSpPr/>
          <p:nvPr/>
        </p:nvSpPr>
        <p:spPr>
          <a:xfrm>
            <a:off x="5275659" y="5789414"/>
            <a:ext cx="4078962"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RNNs often struggle to retain information across long sequences, especially with extended sentences.</a:t>
            </a:r>
            <a:endParaRPr lang="en-US" sz="1850" dirty="0"/>
          </a:p>
        </p:txBody>
      </p:sp>
      <p:pic>
        <p:nvPicPr>
          <p:cNvPr id="9" name="Image 2" descr="preencoded.png">    </p:cNvPr>
          <p:cNvPicPr>
            <a:picLocks noChangeAspect="1"/>
          </p:cNvPicPr>
          <p:nvPr/>
        </p:nvPicPr>
        <p:blipFill>
          <a:blip r:embed="rId3"/>
          <a:stretch>
            <a:fillRect/>
          </a:stretch>
        </p:blipFill>
        <p:spPr>
          <a:xfrm>
            <a:off x="9713595" y="2473762"/>
            <a:ext cx="4079081" cy="2521029"/>
          </a:xfrm>
          <a:prstGeom prst="rect">
            <a:avLst/>
          </a:prstGeom>
        </p:spPr>
      </p:pic>
      <p:sp>
        <p:nvSpPr>
          <p:cNvPr id="10" name="Text 5"/>
          <p:cNvSpPr/>
          <p:nvPr/>
        </p:nvSpPr>
        <p:spPr>
          <a:xfrm>
            <a:off x="9713595" y="5293995"/>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Complex Structures</a:t>
            </a:r>
            <a:endParaRPr lang="en-US" sz="2200" dirty="0"/>
          </a:p>
        </p:txBody>
      </p:sp>
      <p:sp>
        <p:nvSpPr>
          <p:cNvPr id="11" name="Text 6"/>
          <p:cNvSpPr/>
          <p:nvPr/>
        </p:nvSpPr>
        <p:spPr>
          <a:xfrm>
            <a:off x="9713595" y="5789533"/>
            <a:ext cx="4079081"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RNNs may not capture subtle language nuances as effectively as LSTMs in complicated sentences.</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3204" y="2875121"/>
            <a:ext cx="4887873" cy="2479358"/>
          </a:xfrm>
          <a:prstGeom prst="rect">
            <a:avLst/>
          </a:prstGeom>
        </p:spPr>
      </p:pic>
      <p:sp>
        <p:nvSpPr>
          <p:cNvPr id="4" name="Text 0"/>
          <p:cNvSpPr/>
          <p:nvPr/>
        </p:nvSpPr>
        <p:spPr>
          <a:xfrm>
            <a:off x="837724" y="2273737"/>
            <a:ext cx="7468553" cy="1408033"/>
          </a:xfrm>
          <a:prstGeom prst="rect">
            <a:avLst/>
          </a:prstGeom>
          <a:noFill/>
          <a:ln/>
        </p:spPr>
        <p:txBody>
          <a:bodyPr wrap="square" lIns="0" tIns="0" rIns="0" bIns="0" rtlCol="0" anchor="t"/>
          <a:lstStyle/>
          <a:p>
            <a:pPr algn="l"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Understanding &amp; Implementing LSTM</a:t>
            </a:r>
            <a:endParaRPr lang="en-US" sz="4400" dirty="0"/>
          </a:p>
        </p:txBody>
      </p:sp>
      <p:sp>
        <p:nvSpPr>
          <p:cNvPr id="5" name="Text 1"/>
          <p:cNvSpPr/>
          <p:nvPr/>
        </p:nvSpPr>
        <p:spPr>
          <a:xfrm>
            <a:off x="837724" y="4040743"/>
            <a:ext cx="7468553" cy="1915120"/>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LSTMs have gained popularity due to their ability to overcome the limitations of traditional RNNs. The key innovation of LSTMs lies in their special memory cell structure. This cell allows LSTMs to selectively remember or forget information over extended periods, making them well-suited for capturing long-term dependencies in text.</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690205"/>
            <a:ext cx="5350788" cy="668774"/>
          </a:xfrm>
          <a:prstGeom prst="rect">
            <a:avLst/>
          </a:prstGeom>
          <a:noFill/>
          <a:ln/>
        </p:spPr>
        <p:txBody>
          <a:bodyPr wrap="none" lIns="0" tIns="0" rIns="0" bIns="0" rtlCol="0" anchor="t"/>
          <a:lstStyle/>
          <a:p>
            <a:pPr algn="l" indent="0" marL="0">
              <a:lnSpc>
                <a:spcPts val="5250"/>
              </a:lnSpc>
              <a:buNone/>
            </a:pPr>
            <a:r>
              <a:rPr lang="en-US" sz="4200" spc="-84" kern="0" dirty="0">
                <a:solidFill>
                  <a:srgbClr val="D73AD7"/>
                </a:solidFill>
                <a:latin typeface="Source Serif Pro Semi Bold" pitchFamily="34" charset="0"/>
                <a:ea typeface="Source Serif Pro Semi Bold" pitchFamily="34" charset="-122"/>
                <a:cs typeface="Source Serif Pro Semi Bold" pitchFamily="34" charset="-120"/>
              </a:rPr>
              <a:t>Why Use LSTM?</a:t>
            </a:r>
            <a:endParaRPr lang="en-US" sz="4200" dirty="0"/>
          </a:p>
        </p:txBody>
      </p:sp>
      <p:pic>
        <p:nvPicPr>
          <p:cNvPr id="3" name="Image 0" descr="preencoded.png">    </p:cNvPr>
          <p:cNvPicPr>
            <a:picLocks noChangeAspect="1"/>
          </p:cNvPicPr>
          <p:nvPr/>
        </p:nvPicPr>
        <p:blipFill>
          <a:blip r:embed="rId1"/>
          <a:stretch>
            <a:fillRect/>
          </a:stretch>
        </p:blipFill>
        <p:spPr>
          <a:xfrm>
            <a:off x="837724" y="1955840"/>
            <a:ext cx="4734758" cy="2903220"/>
          </a:xfrm>
          <a:prstGeom prst="rect">
            <a:avLst/>
          </a:prstGeom>
        </p:spPr>
      </p:pic>
      <p:sp>
        <p:nvSpPr>
          <p:cNvPr id="4" name="Text 1"/>
          <p:cNvSpPr/>
          <p:nvPr/>
        </p:nvSpPr>
        <p:spPr>
          <a:xfrm>
            <a:off x="6384250" y="1904762"/>
            <a:ext cx="7415927" cy="145542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Long Short-Term Memory (LSTM) is a type of Recurrent Neural Network (RNN) designed to handle sequential data. Unlike standard RNNs, LSTMs can remember long-term dependencies using a memory cell. Useful in NLP tasks like machine translation, speech recognition, and sentiment analysis</a:t>
            </a:r>
            <a:endParaRPr lang="en-US" sz="1750" dirty="0"/>
          </a:p>
        </p:txBody>
      </p:sp>
      <p:sp>
        <p:nvSpPr>
          <p:cNvPr id="5" name="Shape 2"/>
          <p:cNvSpPr/>
          <p:nvPr/>
        </p:nvSpPr>
        <p:spPr>
          <a:xfrm>
            <a:off x="837724" y="5370552"/>
            <a:ext cx="4166711" cy="2168843"/>
          </a:xfrm>
          <a:prstGeom prst="roundRect">
            <a:avLst>
              <a:gd name="adj" fmla="val 4404"/>
            </a:avLst>
          </a:prstGeom>
          <a:solidFill>
            <a:srgbClr val="F4D4F7"/>
          </a:solidFill>
          <a:ln w="7620">
            <a:solidFill>
              <a:srgbClr val="DABADD"/>
            </a:solidFill>
            <a:prstDash val="solid"/>
          </a:ln>
        </p:spPr>
      </p:sp>
      <p:sp>
        <p:nvSpPr>
          <p:cNvPr id="6" name="Text 3"/>
          <p:cNvSpPr/>
          <p:nvPr/>
        </p:nvSpPr>
        <p:spPr>
          <a:xfrm>
            <a:off x="1583412" y="5605582"/>
            <a:ext cx="2675334" cy="334328"/>
          </a:xfrm>
          <a:prstGeom prst="rect">
            <a:avLst/>
          </a:prstGeom>
          <a:noFill/>
          <a:ln/>
        </p:spPr>
        <p:txBody>
          <a:bodyPr wrap="none" lIns="0" tIns="0" rIns="0" bIns="0" rtlCol="0" anchor="t"/>
          <a:lstStyle/>
          <a:p>
            <a:pPr algn="ctr" indent="0" marL="0">
              <a:lnSpc>
                <a:spcPts val="2600"/>
              </a:lnSpc>
              <a:buNone/>
            </a:pPr>
            <a:r>
              <a:rPr lang="en-US" sz="2100" spc="-42" kern="0" dirty="0">
                <a:solidFill>
                  <a:srgbClr val="272525"/>
                </a:solidFill>
                <a:latin typeface="Source Serif Pro Semi Bold" pitchFamily="34" charset="0"/>
                <a:ea typeface="Source Serif Pro Semi Bold" pitchFamily="34" charset="-122"/>
                <a:cs typeface="Source Serif Pro Semi Bold" pitchFamily="34" charset="-120"/>
              </a:rPr>
              <a:t>Memory Cell</a:t>
            </a:r>
            <a:endParaRPr lang="en-US" sz="2100" dirty="0"/>
          </a:p>
        </p:txBody>
      </p:sp>
      <p:sp>
        <p:nvSpPr>
          <p:cNvPr id="7" name="Text 4"/>
          <p:cNvSpPr/>
          <p:nvPr/>
        </p:nvSpPr>
        <p:spPr>
          <a:xfrm>
            <a:off x="1072753" y="6076355"/>
            <a:ext cx="3696653" cy="727710"/>
          </a:xfrm>
          <a:prstGeom prst="rect">
            <a:avLst/>
          </a:prstGeom>
          <a:noFill/>
          <a:ln/>
        </p:spPr>
        <p:txBody>
          <a:bodyPr wrap="square" lIns="0" tIns="0" rIns="0" bIns="0" rtlCol="0" anchor="t"/>
          <a:lstStyle/>
          <a:p>
            <a:pPr algn="ct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LSTMs contain memory cells that store information for </a:t>
            </a:r>
            <a:endParaRPr lang="en-US" sz="1750" dirty="0"/>
          </a:p>
        </p:txBody>
      </p:sp>
      <p:sp>
        <p:nvSpPr>
          <p:cNvPr id="8" name="Text 5"/>
          <p:cNvSpPr/>
          <p:nvPr/>
        </p:nvSpPr>
        <p:spPr>
          <a:xfrm>
            <a:off x="1072753" y="6940510"/>
            <a:ext cx="3696653" cy="363855"/>
          </a:xfrm>
          <a:prstGeom prst="rect">
            <a:avLst/>
          </a:prstGeom>
          <a:noFill/>
          <a:ln/>
        </p:spPr>
        <p:txBody>
          <a:bodyPr wrap="none" lIns="0" tIns="0" rIns="0" bIns="0" rtlCol="0" anchor="t"/>
          <a:lstStyle/>
          <a:p>
            <a:pPr algn="ct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long periods.</a:t>
            </a:r>
            <a:endParaRPr lang="en-US" sz="1750" dirty="0"/>
          </a:p>
        </p:txBody>
      </p:sp>
      <p:sp>
        <p:nvSpPr>
          <p:cNvPr id="9" name="Shape 6"/>
          <p:cNvSpPr/>
          <p:nvPr/>
        </p:nvSpPr>
        <p:spPr>
          <a:xfrm>
            <a:off x="5231844" y="5370552"/>
            <a:ext cx="4166711" cy="2168843"/>
          </a:xfrm>
          <a:prstGeom prst="roundRect">
            <a:avLst>
              <a:gd name="adj" fmla="val 4404"/>
            </a:avLst>
          </a:prstGeom>
          <a:solidFill>
            <a:srgbClr val="F4D4F7"/>
          </a:solidFill>
          <a:ln w="7620">
            <a:solidFill>
              <a:srgbClr val="DABADD"/>
            </a:solidFill>
            <a:prstDash val="solid"/>
          </a:ln>
        </p:spPr>
      </p:sp>
      <p:sp>
        <p:nvSpPr>
          <p:cNvPr id="10" name="Text 7"/>
          <p:cNvSpPr/>
          <p:nvPr/>
        </p:nvSpPr>
        <p:spPr>
          <a:xfrm>
            <a:off x="5897047" y="5605582"/>
            <a:ext cx="2836188" cy="334328"/>
          </a:xfrm>
          <a:prstGeom prst="rect">
            <a:avLst/>
          </a:prstGeom>
          <a:noFill/>
          <a:ln/>
        </p:spPr>
        <p:txBody>
          <a:bodyPr wrap="none" lIns="0" tIns="0" rIns="0" bIns="0" rtlCol="0" anchor="t"/>
          <a:lstStyle/>
          <a:p>
            <a:pPr algn="ctr" indent="0" marL="0">
              <a:lnSpc>
                <a:spcPts val="2600"/>
              </a:lnSpc>
              <a:buNone/>
            </a:pPr>
            <a:r>
              <a:rPr lang="en-US" sz="2100" spc="-42" kern="0" dirty="0">
                <a:solidFill>
                  <a:srgbClr val="272525"/>
                </a:solidFill>
                <a:latin typeface="Source Serif Pro Semi Bold" pitchFamily="34" charset="0"/>
                <a:ea typeface="Source Serif Pro Semi Bold" pitchFamily="34" charset="-122"/>
                <a:cs typeface="Source Serif Pro Semi Bold" pitchFamily="34" charset="-120"/>
              </a:rPr>
              <a:t>Overcoming RNN Limits</a:t>
            </a:r>
            <a:endParaRPr lang="en-US" sz="2100" dirty="0"/>
          </a:p>
        </p:txBody>
      </p:sp>
      <p:sp>
        <p:nvSpPr>
          <p:cNvPr id="11" name="Text 8"/>
          <p:cNvSpPr/>
          <p:nvPr/>
        </p:nvSpPr>
        <p:spPr>
          <a:xfrm>
            <a:off x="5466874" y="6076355"/>
            <a:ext cx="3696653" cy="727710"/>
          </a:xfrm>
          <a:prstGeom prst="rect">
            <a:avLst/>
          </a:prstGeom>
          <a:noFill/>
          <a:ln/>
        </p:spPr>
        <p:txBody>
          <a:bodyPr wrap="square" lIns="0" tIns="0" rIns="0" bIns="0" rtlCol="0" anchor="t"/>
          <a:lstStyle/>
          <a:p>
            <a:pPr algn="ct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They solve the vanishing gradient problem in traditional RNNs.</a:t>
            </a:r>
            <a:endParaRPr lang="en-US" sz="1750" dirty="0"/>
          </a:p>
        </p:txBody>
      </p:sp>
      <p:sp>
        <p:nvSpPr>
          <p:cNvPr id="12" name="Shape 9"/>
          <p:cNvSpPr/>
          <p:nvPr/>
        </p:nvSpPr>
        <p:spPr>
          <a:xfrm>
            <a:off x="9625965" y="5370552"/>
            <a:ext cx="4166711" cy="2168843"/>
          </a:xfrm>
          <a:prstGeom prst="roundRect">
            <a:avLst>
              <a:gd name="adj" fmla="val 4404"/>
            </a:avLst>
          </a:prstGeom>
          <a:solidFill>
            <a:srgbClr val="F4D4F7"/>
          </a:solidFill>
          <a:ln w="7620">
            <a:solidFill>
              <a:srgbClr val="DABADD"/>
            </a:solidFill>
            <a:prstDash val="solid"/>
          </a:ln>
        </p:spPr>
      </p:sp>
      <p:sp>
        <p:nvSpPr>
          <p:cNvPr id="13" name="Text 10"/>
          <p:cNvSpPr/>
          <p:nvPr/>
        </p:nvSpPr>
        <p:spPr>
          <a:xfrm>
            <a:off x="10371653" y="5605582"/>
            <a:ext cx="2675334" cy="334328"/>
          </a:xfrm>
          <a:prstGeom prst="rect">
            <a:avLst/>
          </a:prstGeom>
          <a:noFill/>
          <a:ln/>
        </p:spPr>
        <p:txBody>
          <a:bodyPr wrap="none" lIns="0" tIns="0" rIns="0" bIns="0" rtlCol="0" anchor="t"/>
          <a:lstStyle/>
          <a:p>
            <a:pPr algn="ctr" indent="0" marL="0">
              <a:lnSpc>
                <a:spcPts val="2600"/>
              </a:lnSpc>
              <a:buNone/>
            </a:pPr>
            <a:r>
              <a:rPr lang="en-US" sz="2100" spc="-42" kern="0" dirty="0">
                <a:solidFill>
                  <a:srgbClr val="272525"/>
                </a:solidFill>
                <a:latin typeface="Source Serif Pro Semi Bold" pitchFamily="34" charset="0"/>
                <a:ea typeface="Source Serif Pro Semi Bold" pitchFamily="34" charset="-122"/>
                <a:cs typeface="Source Serif Pro Semi Bold" pitchFamily="34" charset="-120"/>
              </a:rPr>
              <a:t>Applications in NLP</a:t>
            </a:r>
            <a:endParaRPr lang="en-US" sz="2100" dirty="0"/>
          </a:p>
        </p:txBody>
      </p:sp>
      <p:sp>
        <p:nvSpPr>
          <p:cNvPr id="14" name="Text 11"/>
          <p:cNvSpPr/>
          <p:nvPr/>
        </p:nvSpPr>
        <p:spPr>
          <a:xfrm>
            <a:off x="9860994" y="6076355"/>
            <a:ext cx="3696653" cy="727710"/>
          </a:xfrm>
          <a:prstGeom prst="rect">
            <a:avLst/>
          </a:prstGeom>
          <a:noFill/>
          <a:ln/>
        </p:spPr>
        <p:txBody>
          <a:bodyPr wrap="square" lIns="0" tIns="0" rIns="0" bIns="0" rtlCol="0" anchor="t"/>
          <a:lstStyle/>
          <a:p>
            <a:pPr algn="ctr"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Well-suited for complex tasks like speech recognition and sentiment analysis.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719018"/>
            <a:ext cx="6357699" cy="668774"/>
          </a:xfrm>
          <a:prstGeom prst="rect">
            <a:avLst/>
          </a:prstGeom>
          <a:noFill/>
          <a:ln/>
        </p:spPr>
        <p:txBody>
          <a:bodyPr wrap="none" lIns="0" tIns="0" rIns="0" bIns="0" rtlCol="0" anchor="t"/>
          <a:lstStyle/>
          <a:p>
            <a:pPr algn="l" indent="0" marL="0">
              <a:lnSpc>
                <a:spcPts val="5250"/>
              </a:lnSpc>
              <a:buNone/>
            </a:pPr>
            <a:r>
              <a:rPr lang="en-US" sz="4200" spc="-84" kern="0" dirty="0">
                <a:solidFill>
                  <a:srgbClr val="D73AD7"/>
                </a:solidFill>
                <a:latin typeface="Source Serif Pro Semi Bold" pitchFamily="34" charset="0"/>
                <a:ea typeface="Source Serif Pro Semi Bold" pitchFamily="34" charset="-122"/>
                <a:cs typeface="Source Serif Pro Semi Bold" pitchFamily="34" charset="-120"/>
              </a:rPr>
              <a:t>Key Fundamentals of LSTM</a:t>
            </a:r>
            <a:endParaRPr lang="en-US" sz="4200" dirty="0"/>
          </a:p>
        </p:txBody>
      </p:sp>
      <p:sp>
        <p:nvSpPr>
          <p:cNvPr id="3" name="Shape 1"/>
          <p:cNvSpPr/>
          <p:nvPr/>
        </p:nvSpPr>
        <p:spPr>
          <a:xfrm>
            <a:off x="837724" y="1842611"/>
            <a:ext cx="12954952" cy="1668542"/>
          </a:xfrm>
          <a:prstGeom prst="roundRect">
            <a:avLst>
              <a:gd name="adj" fmla="val 5724"/>
            </a:avLst>
          </a:prstGeom>
          <a:solidFill>
            <a:srgbClr val="F4D4F7"/>
          </a:solidFill>
          <a:ln w="7620">
            <a:solidFill>
              <a:srgbClr val="DABADD"/>
            </a:solidFill>
            <a:prstDash val="solid"/>
          </a:ln>
        </p:spPr>
      </p:sp>
      <p:sp>
        <p:nvSpPr>
          <p:cNvPr id="4" name="Text 2"/>
          <p:cNvSpPr/>
          <p:nvPr/>
        </p:nvSpPr>
        <p:spPr>
          <a:xfrm>
            <a:off x="1072753" y="2077641"/>
            <a:ext cx="2675334" cy="334328"/>
          </a:xfrm>
          <a:prstGeom prst="rect">
            <a:avLst/>
          </a:prstGeom>
          <a:noFill/>
          <a:ln/>
        </p:spPr>
        <p:txBody>
          <a:bodyPr wrap="none" lIns="0" tIns="0" rIns="0" bIns="0" rtlCol="0" anchor="t"/>
          <a:lstStyle/>
          <a:p>
            <a:pPr algn="l" indent="0" marL="0">
              <a:lnSpc>
                <a:spcPts val="2600"/>
              </a:lnSpc>
              <a:buNone/>
            </a:pPr>
            <a:r>
              <a:rPr lang="en-US" sz="2100" spc="-42" kern="0" dirty="0">
                <a:solidFill>
                  <a:srgbClr val="272525"/>
                </a:solidFill>
                <a:latin typeface="Source Serif Pro Semi Bold" pitchFamily="34" charset="0"/>
                <a:ea typeface="Source Serif Pro Semi Bold" pitchFamily="34" charset="-122"/>
                <a:cs typeface="Source Serif Pro Semi Bold" pitchFamily="34" charset="-120"/>
              </a:rPr>
              <a:t>Memory Cell State</a:t>
            </a:r>
            <a:endParaRPr lang="en-US" sz="2100" dirty="0"/>
          </a:p>
        </p:txBody>
      </p:sp>
      <p:sp>
        <p:nvSpPr>
          <p:cNvPr id="5" name="Text 3"/>
          <p:cNvSpPr/>
          <p:nvPr/>
        </p:nvSpPr>
        <p:spPr>
          <a:xfrm>
            <a:off x="1072753" y="2548414"/>
            <a:ext cx="12484894" cy="72771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Acts as a long-term storage unit, allowing LSTMs to retain important information from previous time steps while discarding irrelevant details</a:t>
            </a:r>
            <a:endParaRPr lang="en-US" sz="1750" dirty="0"/>
          </a:p>
        </p:txBody>
      </p:sp>
      <p:sp>
        <p:nvSpPr>
          <p:cNvPr id="6" name="Text 4"/>
          <p:cNvSpPr/>
          <p:nvPr/>
        </p:nvSpPr>
        <p:spPr>
          <a:xfrm>
            <a:off x="837724" y="3766899"/>
            <a:ext cx="12954952" cy="109156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LSTMs are able to maintain information over long periods of time through their memory cells, allowing them to capture dependencies in text effectively. This capability makes LSTMs especially useful in natural language processing tasks.LSTMs use gates to regulate the flow of information, ensuring effective learning and long-term dependency handling.</a:t>
            </a:r>
            <a:endParaRPr lang="en-US" sz="1750" dirty="0"/>
          </a:p>
        </p:txBody>
      </p:sp>
      <p:sp>
        <p:nvSpPr>
          <p:cNvPr id="7" name="Shape 5"/>
          <p:cNvSpPr/>
          <p:nvPr/>
        </p:nvSpPr>
        <p:spPr>
          <a:xfrm>
            <a:off x="837724" y="5114211"/>
            <a:ext cx="4166711" cy="2396252"/>
          </a:xfrm>
          <a:prstGeom prst="roundRect">
            <a:avLst>
              <a:gd name="adj" fmla="val 3986"/>
            </a:avLst>
          </a:prstGeom>
          <a:solidFill>
            <a:srgbClr val="F4D4F7"/>
          </a:solidFill>
          <a:ln w="7620">
            <a:solidFill>
              <a:srgbClr val="DABADD"/>
            </a:solidFill>
            <a:prstDash val="solid"/>
          </a:ln>
        </p:spPr>
      </p:sp>
      <p:sp>
        <p:nvSpPr>
          <p:cNvPr id="8" name="Text 6"/>
          <p:cNvSpPr/>
          <p:nvPr/>
        </p:nvSpPr>
        <p:spPr>
          <a:xfrm>
            <a:off x="1072753" y="5349240"/>
            <a:ext cx="2675334" cy="334328"/>
          </a:xfrm>
          <a:prstGeom prst="rect">
            <a:avLst/>
          </a:prstGeom>
          <a:noFill/>
          <a:ln/>
        </p:spPr>
        <p:txBody>
          <a:bodyPr wrap="none" lIns="0" tIns="0" rIns="0" bIns="0" rtlCol="0" anchor="t"/>
          <a:lstStyle/>
          <a:p>
            <a:pPr algn="l" indent="0" marL="0">
              <a:lnSpc>
                <a:spcPts val="2600"/>
              </a:lnSpc>
              <a:buNone/>
            </a:pPr>
            <a:r>
              <a:rPr lang="en-US" sz="2100" spc="-42" kern="0" dirty="0">
                <a:solidFill>
                  <a:srgbClr val="272525"/>
                </a:solidFill>
                <a:latin typeface="Source Serif Pro Semi Bold" pitchFamily="34" charset="0"/>
                <a:ea typeface="Source Serif Pro Semi Bold" pitchFamily="34" charset="-122"/>
                <a:cs typeface="Source Serif Pro Semi Bold" pitchFamily="34" charset="-120"/>
              </a:rPr>
              <a:t>Forget Gate</a:t>
            </a:r>
            <a:endParaRPr lang="en-US" sz="2100" dirty="0"/>
          </a:p>
        </p:txBody>
      </p:sp>
      <p:sp>
        <p:nvSpPr>
          <p:cNvPr id="9" name="Text 7"/>
          <p:cNvSpPr/>
          <p:nvPr/>
        </p:nvSpPr>
        <p:spPr>
          <a:xfrm>
            <a:off x="1072753" y="5820013"/>
            <a:ext cx="3696653" cy="109156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Decides what information to discard from the previous cell state by applying a sigmoid activation function</a:t>
            </a:r>
            <a:endParaRPr lang="en-US" sz="1750" dirty="0"/>
          </a:p>
        </p:txBody>
      </p:sp>
      <p:sp>
        <p:nvSpPr>
          <p:cNvPr id="10" name="Shape 8"/>
          <p:cNvSpPr/>
          <p:nvPr/>
        </p:nvSpPr>
        <p:spPr>
          <a:xfrm>
            <a:off x="5231844" y="5114211"/>
            <a:ext cx="4166711" cy="2396252"/>
          </a:xfrm>
          <a:prstGeom prst="roundRect">
            <a:avLst>
              <a:gd name="adj" fmla="val 3986"/>
            </a:avLst>
          </a:prstGeom>
          <a:solidFill>
            <a:srgbClr val="F4D4F7"/>
          </a:solidFill>
          <a:ln w="7620">
            <a:solidFill>
              <a:srgbClr val="DABADD"/>
            </a:solidFill>
            <a:prstDash val="solid"/>
          </a:ln>
        </p:spPr>
      </p:sp>
      <p:sp>
        <p:nvSpPr>
          <p:cNvPr id="11" name="Text 9"/>
          <p:cNvSpPr/>
          <p:nvPr/>
        </p:nvSpPr>
        <p:spPr>
          <a:xfrm>
            <a:off x="5466874" y="5349240"/>
            <a:ext cx="2675334" cy="334328"/>
          </a:xfrm>
          <a:prstGeom prst="rect">
            <a:avLst/>
          </a:prstGeom>
          <a:noFill/>
          <a:ln/>
        </p:spPr>
        <p:txBody>
          <a:bodyPr wrap="none" lIns="0" tIns="0" rIns="0" bIns="0" rtlCol="0" anchor="t"/>
          <a:lstStyle/>
          <a:p>
            <a:pPr algn="l" indent="0" marL="0">
              <a:lnSpc>
                <a:spcPts val="2600"/>
              </a:lnSpc>
              <a:buNone/>
            </a:pPr>
            <a:r>
              <a:rPr lang="en-US" sz="2100" spc="-42" kern="0" dirty="0">
                <a:solidFill>
                  <a:srgbClr val="272525"/>
                </a:solidFill>
                <a:latin typeface="Source Serif Pro Semi Bold" pitchFamily="34" charset="0"/>
                <a:ea typeface="Source Serif Pro Semi Bold" pitchFamily="34" charset="-122"/>
                <a:cs typeface="Source Serif Pro Semi Bold" pitchFamily="34" charset="-120"/>
              </a:rPr>
              <a:t>Input Gate</a:t>
            </a:r>
            <a:endParaRPr lang="en-US" sz="2100" dirty="0"/>
          </a:p>
        </p:txBody>
      </p:sp>
      <p:sp>
        <p:nvSpPr>
          <p:cNvPr id="12" name="Text 10"/>
          <p:cNvSpPr/>
          <p:nvPr/>
        </p:nvSpPr>
        <p:spPr>
          <a:xfrm>
            <a:off x="5466874" y="5820013"/>
            <a:ext cx="3696653" cy="145542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Determines which new information should be added to the cell state using a combination of sigmoid and tanh functions</a:t>
            </a:r>
            <a:endParaRPr lang="en-US" sz="1750" dirty="0"/>
          </a:p>
        </p:txBody>
      </p:sp>
      <p:sp>
        <p:nvSpPr>
          <p:cNvPr id="13" name="Shape 11"/>
          <p:cNvSpPr/>
          <p:nvPr/>
        </p:nvSpPr>
        <p:spPr>
          <a:xfrm>
            <a:off x="9625965" y="5114211"/>
            <a:ext cx="4166711" cy="2396252"/>
          </a:xfrm>
          <a:prstGeom prst="roundRect">
            <a:avLst>
              <a:gd name="adj" fmla="val 3986"/>
            </a:avLst>
          </a:prstGeom>
          <a:solidFill>
            <a:srgbClr val="F4D4F7"/>
          </a:solidFill>
          <a:ln w="7620">
            <a:solidFill>
              <a:srgbClr val="DABADD"/>
            </a:solidFill>
            <a:prstDash val="solid"/>
          </a:ln>
        </p:spPr>
      </p:sp>
      <p:sp>
        <p:nvSpPr>
          <p:cNvPr id="14" name="Text 12"/>
          <p:cNvSpPr/>
          <p:nvPr/>
        </p:nvSpPr>
        <p:spPr>
          <a:xfrm>
            <a:off x="9860994" y="5349240"/>
            <a:ext cx="2675334" cy="334328"/>
          </a:xfrm>
          <a:prstGeom prst="rect">
            <a:avLst/>
          </a:prstGeom>
          <a:noFill/>
          <a:ln/>
        </p:spPr>
        <p:txBody>
          <a:bodyPr wrap="none" lIns="0" tIns="0" rIns="0" bIns="0" rtlCol="0" anchor="t"/>
          <a:lstStyle/>
          <a:p>
            <a:pPr algn="l" indent="0" marL="0">
              <a:lnSpc>
                <a:spcPts val="2600"/>
              </a:lnSpc>
              <a:buNone/>
            </a:pPr>
            <a:r>
              <a:rPr lang="en-US" sz="2100" spc="-42" kern="0" dirty="0">
                <a:solidFill>
                  <a:srgbClr val="272525"/>
                </a:solidFill>
                <a:latin typeface="Source Serif Pro Semi Bold" pitchFamily="34" charset="0"/>
                <a:ea typeface="Source Serif Pro Semi Bold" pitchFamily="34" charset="-122"/>
                <a:cs typeface="Source Serif Pro Semi Bold" pitchFamily="34" charset="-120"/>
              </a:rPr>
              <a:t>Output Gate </a:t>
            </a:r>
            <a:endParaRPr lang="en-US" sz="2100" dirty="0"/>
          </a:p>
        </p:txBody>
      </p:sp>
      <p:sp>
        <p:nvSpPr>
          <p:cNvPr id="15" name="Text 13"/>
          <p:cNvSpPr/>
          <p:nvPr/>
        </p:nvSpPr>
        <p:spPr>
          <a:xfrm>
            <a:off x="9860994" y="5820013"/>
            <a:ext cx="3696653" cy="145542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 Generates the final output by applying a transformation to the updated cell state and controlling what is carried forward to the next time step</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769263"/>
            <a:ext cx="10176629" cy="563285"/>
          </a:xfrm>
          <a:prstGeom prst="rect">
            <a:avLst/>
          </a:prstGeom>
          <a:noFill/>
          <a:ln/>
        </p:spPr>
        <p:txBody>
          <a:bodyPr wrap="none" lIns="0" tIns="0" rIns="0" bIns="0" rtlCol="0" anchor="t"/>
          <a:lstStyle/>
          <a:p>
            <a:pPr algn="l" indent="0" marL="0">
              <a:lnSpc>
                <a:spcPts val="4400"/>
              </a:lnSpc>
              <a:buNone/>
            </a:pPr>
            <a:r>
              <a:rPr lang="en-US" sz="3500" spc="-71" kern="0" dirty="0">
                <a:solidFill>
                  <a:srgbClr val="D73AD7"/>
                </a:solidFill>
                <a:latin typeface="Source Serif Pro Semi Bold" pitchFamily="34" charset="0"/>
                <a:ea typeface="Source Serif Pro Semi Bold" pitchFamily="34" charset="-122"/>
                <a:cs typeface="Source Serif Pro Semi Bold" pitchFamily="34" charset="-120"/>
              </a:rPr>
              <a:t>Steps for Implementing LSTM in Sentiment Analysis</a:t>
            </a:r>
            <a:endParaRPr lang="en-US" sz="3500" dirty="0"/>
          </a:p>
        </p:txBody>
      </p:sp>
      <p:pic>
        <p:nvPicPr>
          <p:cNvPr id="3" name="Image 0" descr="preencoded.png">    </p:cNvPr>
          <p:cNvPicPr>
            <a:picLocks noChangeAspect="1"/>
          </p:cNvPicPr>
          <p:nvPr/>
        </p:nvPicPr>
        <p:blipFill>
          <a:blip r:embed="rId1"/>
          <a:stretch>
            <a:fillRect/>
          </a:stretch>
        </p:blipFill>
        <p:spPr>
          <a:xfrm>
            <a:off x="837724" y="1715453"/>
            <a:ext cx="957501" cy="1148953"/>
          </a:xfrm>
          <a:prstGeom prst="rect">
            <a:avLst/>
          </a:prstGeom>
        </p:spPr>
      </p:pic>
      <p:sp>
        <p:nvSpPr>
          <p:cNvPr id="4" name="Text 1"/>
          <p:cNvSpPr/>
          <p:nvPr/>
        </p:nvSpPr>
        <p:spPr>
          <a:xfrm>
            <a:off x="2082403" y="1906905"/>
            <a:ext cx="2252901" cy="281583"/>
          </a:xfrm>
          <a:prstGeom prst="rect">
            <a:avLst/>
          </a:prstGeom>
          <a:noFill/>
          <a:ln/>
        </p:spPr>
        <p:txBody>
          <a:bodyPr wrap="none" lIns="0" tIns="0" rIns="0" bIns="0" rtlCol="0" anchor="t"/>
          <a:lstStyle/>
          <a:p>
            <a:pPr algn="l" indent="0" marL="0">
              <a:lnSpc>
                <a:spcPts val="2200"/>
              </a:lnSpc>
              <a:buNone/>
            </a:pPr>
            <a:r>
              <a:rPr lang="en-US" sz="1750" spc="-35" kern="0" dirty="0">
                <a:solidFill>
                  <a:srgbClr val="272525"/>
                </a:solidFill>
                <a:latin typeface="Source Serif Pro Semi Bold" pitchFamily="34" charset="0"/>
                <a:ea typeface="Source Serif Pro Semi Bold" pitchFamily="34" charset="-122"/>
                <a:cs typeface="Source Serif Pro Semi Bold" pitchFamily="34" charset="-120"/>
              </a:rPr>
              <a:t>Data Preprocessing</a:t>
            </a:r>
            <a:endParaRPr lang="en-US" sz="1750" dirty="0"/>
          </a:p>
        </p:txBody>
      </p:sp>
      <p:sp>
        <p:nvSpPr>
          <p:cNvPr id="5" name="Text 2"/>
          <p:cNvSpPr/>
          <p:nvPr/>
        </p:nvSpPr>
        <p:spPr>
          <a:xfrm>
            <a:off x="2082403" y="2303383"/>
            <a:ext cx="11710273" cy="306229"/>
          </a:xfrm>
          <a:prstGeom prst="rect">
            <a:avLst/>
          </a:prstGeom>
          <a:noFill/>
          <a:ln/>
        </p:spPr>
        <p:txBody>
          <a:bodyPr wrap="none" lIns="0" tIns="0" rIns="0" bIns="0" rtlCol="0" anchor="t"/>
          <a:lstStyle/>
          <a:p>
            <a:pPr algn="l"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Tokenize text, convert to sequences, and pad inputs for uniform length.</a:t>
            </a:r>
            <a:endParaRPr lang="en-US" sz="1500" dirty="0"/>
          </a:p>
        </p:txBody>
      </p:sp>
      <p:pic>
        <p:nvPicPr>
          <p:cNvPr id="6" name="Image 1" descr="preencoded.png">    </p:cNvPr>
          <p:cNvPicPr>
            <a:picLocks noChangeAspect="1"/>
          </p:cNvPicPr>
          <p:nvPr/>
        </p:nvPicPr>
        <p:blipFill>
          <a:blip r:embed="rId2"/>
          <a:stretch>
            <a:fillRect/>
          </a:stretch>
        </p:blipFill>
        <p:spPr>
          <a:xfrm>
            <a:off x="837724" y="2864406"/>
            <a:ext cx="957501" cy="1148953"/>
          </a:xfrm>
          <a:prstGeom prst="rect">
            <a:avLst/>
          </a:prstGeom>
        </p:spPr>
      </p:pic>
      <p:sp>
        <p:nvSpPr>
          <p:cNvPr id="7" name="Text 3"/>
          <p:cNvSpPr/>
          <p:nvPr/>
        </p:nvSpPr>
        <p:spPr>
          <a:xfrm>
            <a:off x="2082403" y="3055858"/>
            <a:ext cx="2252901" cy="281583"/>
          </a:xfrm>
          <a:prstGeom prst="rect">
            <a:avLst/>
          </a:prstGeom>
          <a:noFill/>
          <a:ln/>
        </p:spPr>
        <p:txBody>
          <a:bodyPr wrap="none" lIns="0" tIns="0" rIns="0" bIns="0" rtlCol="0" anchor="t"/>
          <a:lstStyle/>
          <a:p>
            <a:pPr algn="l" indent="0" marL="0">
              <a:lnSpc>
                <a:spcPts val="2200"/>
              </a:lnSpc>
              <a:buNone/>
            </a:pPr>
            <a:r>
              <a:rPr lang="en-US" sz="1750" spc="-35" kern="0" dirty="0">
                <a:solidFill>
                  <a:srgbClr val="272525"/>
                </a:solidFill>
                <a:latin typeface="Source Serif Pro Semi Bold" pitchFamily="34" charset="0"/>
                <a:ea typeface="Source Serif Pro Semi Bold" pitchFamily="34" charset="-122"/>
                <a:cs typeface="Source Serif Pro Semi Bold" pitchFamily="34" charset="-120"/>
              </a:rPr>
              <a:t>Embedding Layer</a:t>
            </a:r>
            <a:endParaRPr lang="en-US" sz="1750" dirty="0"/>
          </a:p>
        </p:txBody>
      </p:sp>
      <p:sp>
        <p:nvSpPr>
          <p:cNvPr id="8" name="Text 4"/>
          <p:cNvSpPr/>
          <p:nvPr/>
        </p:nvSpPr>
        <p:spPr>
          <a:xfrm>
            <a:off x="2082403" y="3452336"/>
            <a:ext cx="11710273" cy="306229"/>
          </a:xfrm>
          <a:prstGeom prst="rect">
            <a:avLst/>
          </a:prstGeom>
          <a:noFill/>
          <a:ln/>
        </p:spPr>
        <p:txBody>
          <a:bodyPr wrap="none" lIns="0" tIns="0" rIns="0" bIns="0" rtlCol="0" anchor="t"/>
          <a:lstStyle/>
          <a:p>
            <a:pPr algn="l"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Transform word indices into dense vectors capturing semantic relationships.</a:t>
            </a:r>
            <a:endParaRPr lang="en-US" sz="1500" dirty="0"/>
          </a:p>
        </p:txBody>
      </p:sp>
      <p:pic>
        <p:nvPicPr>
          <p:cNvPr id="9" name="Image 2" descr="preencoded.png">    </p:cNvPr>
          <p:cNvPicPr>
            <a:picLocks noChangeAspect="1"/>
          </p:cNvPicPr>
          <p:nvPr/>
        </p:nvPicPr>
        <p:blipFill>
          <a:blip r:embed="rId3"/>
          <a:stretch>
            <a:fillRect/>
          </a:stretch>
        </p:blipFill>
        <p:spPr>
          <a:xfrm>
            <a:off x="837724" y="4013359"/>
            <a:ext cx="957501" cy="1148953"/>
          </a:xfrm>
          <a:prstGeom prst="rect">
            <a:avLst/>
          </a:prstGeom>
        </p:spPr>
      </p:pic>
      <p:sp>
        <p:nvSpPr>
          <p:cNvPr id="10" name="Text 5"/>
          <p:cNvSpPr/>
          <p:nvPr/>
        </p:nvSpPr>
        <p:spPr>
          <a:xfrm>
            <a:off x="2082403" y="4204811"/>
            <a:ext cx="2252901" cy="281583"/>
          </a:xfrm>
          <a:prstGeom prst="rect">
            <a:avLst/>
          </a:prstGeom>
          <a:noFill/>
          <a:ln/>
        </p:spPr>
        <p:txBody>
          <a:bodyPr wrap="none" lIns="0" tIns="0" rIns="0" bIns="0" rtlCol="0" anchor="t"/>
          <a:lstStyle/>
          <a:p>
            <a:pPr algn="l" indent="0" marL="0">
              <a:lnSpc>
                <a:spcPts val="2200"/>
              </a:lnSpc>
              <a:buNone/>
            </a:pPr>
            <a:r>
              <a:rPr lang="en-US" sz="1750" spc="-35" kern="0" dirty="0">
                <a:solidFill>
                  <a:srgbClr val="272525"/>
                </a:solidFill>
                <a:latin typeface="Source Serif Pro Semi Bold" pitchFamily="34" charset="0"/>
                <a:ea typeface="Source Serif Pro Semi Bold" pitchFamily="34" charset="-122"/>
                <a:cs typeface="Source Serif Pro Semi Bold" pitchFamily="34" charset="-120"/>
              </a:rPr>
              <a:t>LSTM Layer(s)</a:t>
            </a:r>
            <a:endParaRPr lang="en-US" sz="1750" dirty="0"/>
          </a:p>
        </p:txBody>
      </p:sp>
      <p:sp>
        <p:nvSpPr>
          <p:cNvPr id="11" name="Text 6"/>
          <p:cNvSpPr/>
          <p:nvPr/>
        </p:nvSpPr>
        <p:spPr>
          <a:xfrm>
            <a:off x="2082403" y="4601289"/>
            <a:ext cx="11710273" cy="306229"/>
          </a:xfrm>
          <a:prstGeom prst="rect">
            <a:avLst/>
          </a:prstGeom>
          <a:noFill/>
          <a:ln/>
        </p:spPr>
        <p:txBody>
          <a:bodyPr wrap="none" lIns="0" tIns="0" rIns="0" bIns="0" rtlCol="0" anchor="t"/>
          <a:lstStyle/>
          <a:p>
            <a:pPr algn="l"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Use memory cells and gates to capture long-term sequence dependencies.</a:t>
            </a:r>
            <a:endParaRPr lang="en-US" sz="1500" dirty="0"/>
          </a:p>
        </p:txBody>
      </p:sp>
      <p:pic>
        <p:nvPicPr>
          <p:cNvPr id="12" name="Image 3" descr="preencoded.png">    </p:cNvPr>
          <p:cNvPicPr>
            <a:picLocks noChangeAspect="1"/>
          </p:cNvPicPr>
          <p:nvPr/>
        </p:nvPicPr>
        <p:blipFill>
          <a:blip r:embed="rId4"/>
          <a:stretch>
            <a:fillRect/>
          </a:stretch>
        </p:blipFill>
        <p:spPr>
          <a:xfrm>
            <a:off x="837724" y="5162312"/>
            <a:ext cx="957501" cy="1148953"/>
          </a:xfrm>
          <a:prstGeom prst="rect">
            <a:avLst/>
          </a:prstGeom>
        </p:spPr>
      </p:pic>
      <p:sp>
        <p:nvSpPr>
          <p:cNvPr id="13" name="Text 7"/>
          <p:cNvSpPr/>
          <p:nvPr/>
        </p:nvSpPr>
        <p:spPr>
          <a:xfrm>
            <a:off x="2082403" y="5353764"/>
            <a:ext cx="2252901" cy="281583"/>
          </a:xfrm>
          <a:prstGeom prst="rect">
            <a:avLst/>
          </a:prstGeom>
          <a:noFill/>
          <a:ln/>
        </p:spPr>
        <p:txBody>
          <a:bodyPr wrap="none" lIns="0" tIns="0" rIns="0" bIns="0" rtlCol="0" anchor="t"/>
          <a:lstStyle/>
          <a:p>
            <a:pPr algn="l" indent="0" marL="0">
              <a:lnSpc>
                <a:spcPts val="2200"/>
              </a:lnSpc>
              <a:buNone/>
            </a:pPr>
            <a:r>
              <a:rPr lang="en-US" sz="1750" spc="-35" kern="0" dirty="0">
                <a:solidFill>
                  <a:srgbClr val="272525"/>
                </a:solidFill>
                <a:latin typeface="Source Serif Pro Semi Bold" pitchFamily="34" charset="0"/>
                <a:ea typeface="Source Serif Pro Semi Bold" pitchFamily="34" charset="-122"/>
                <a:cs typeface="Source Serif Pro Semi Bold" pitchFamily="34" charset="-120"/>
              </a:rPr>
              <a:t>Fully Connected Layer</a:t>
            </a:r>
            <a:endParaRPr lang="en-US" sz="1750" dirty="0"/>
          </a:p>
        </p:txBody>
      </p:sp>
      <p:sp>
        <p:nvSpPr>
          <p:cNvPr id="14" name="Text 8"/>
          <p:cNvSpPr/>
          <p:nvPr/>
        </p:nvSpPr>
        <p:spPr>
          <a:xfrm>
            <a:off x="2082403" y="5750243"/>
            <a:ext cx="11710273" cy="306229"/>
          </a:xfrm>
          <a:prstGeom prst="rect">
            <a:avLst/>
          </a:prstGeom>
          <a:noFill/>
          <a:ln/>
        </p:spPr>
        <p:txBody>
          <a:bodyPr wrap="none" lIns="0" tIns="0" rIns="0" bIns="0" rtlCol="0" anchor="t"/>
          <a:lstStyle/>
          <a:p>
            <a:pPr algn="l"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Apply dense layer with sigmoid activation for binary sentiment output.</a:t>
            </a:r>
            <a:endParaRPr lang="en-US" sz="1500" dirty="0"/>
          </a:p>
        </p:txBody>
      </p:sp>
      <p:pic>
        <p:nvPicPr>
          <p:cNvPr id="15" name="Image 4" descr="preencoded.png">    </p:cNvPr>
          <p:cNvPicPr>
            <a:picLocks noChangeAspect="1"/>
          </p:cNvPicPr>
          <p:nvPr/>
        </p:nvPicPr>
        <p:blipFill>
          <a:blip r:embed="rId5"/>
          <a:stretch>
            <a:fillRect/>
          </a:stretch>
        </p:blipFill>
        <p:spPr>
          <a:xfrm>
            <a:off x="837724" y="6311265"/>
            <a:ext cx="957501" cy="1148953"/>
          </a:xfrm>
          <a:prstGeom prst="rect">
            <a:avLst/>
          </a:prstGeom>
        </p:spPr>
      </p:pic>
      <p:sp>
        <p:nvSpPr>
          <p:cNvPr id="16" name="Text 9"/>
          <p:cNvSpPr/>
          <p:nvPr/>
        </p:nvSpPr>
        <p:spPr>
          <a:xfrm>
            <a:off x="2082403" y="6502718"/>
            <a:ext cx="2252901" cy="281583"/>
          </a:xfrm>
          <a:prstGeom prst="rect">
            <a:avLst/>
          </a:prstGeom>
          <a:noFill/>
          <a:ln/>
        </p:spPr>
        <p:txBody>
          <a:bodyPr wrap="none" lIns="0" tIns="0" rIns="0" bIns="0" rtlCol="0" anchor="t"/>
          <a:lstStyle/>
          <a:p>
            <a:pPr algn="l" indent="0" marL="0">
              <a:lnSpc>
                <a:spcPts val="2200"/>
              </a:lnSpc>
              <a:buNone/>
            </a:pPr>
            <a:r>
              <a:rPr lang="en-US" sz="1750" spc="-35" kern="0" dirty="0">
                <a:solidFill>
                  <a:srgbClr val="272525"/>
                </a:solidFill>
                <a:latin typeface="Source Serif Pro Semi Bold" pitchFamily="34" charset="0"/>
                <a:ea typeface="Source Serif Pro Semi Bold" pitchFamily="34" charset="-122"/>
                <a:cs typeface="Source Serif Pro Semi Bold" pitchFamily="34" charset="-120"/>
              </a:rPr>
              <a:t>Training &amp; Evaluation</a:t>
            </a:r>
            <a:endParaRPr lang="en-US" sz="1750" dirty="0"/>
          </a:p>
        </p:txBody>
      </p:sp>
      <p:sp>
        <p:nvSpPr>
          <p:cNvPr id="17" name="Text 10"/>
          <p:cNvSpPr/>
          <p:nvPr/>
        </p:nvSpPr>
        <p:spPr>
          <a:xfrm>
            <a:off x="2082403" y="6899196"/>
            <a:ext cx="11710273" cy="306229"/>
          </a:xfrm>
          <a:prstGeom prst="rect">
            <a:avLst/>
          </a:prstGeom>
          <a:noFill/>
          <a:ln/>
        </p:spPr>
        <p:txBody>
          <a:bodyPr wrap="none" lIns="0" tIns="0" rIns="0" bIns="0" rtlCol="0" anchor="t"/>
          <a:lstStyle/>
          <a:p>
            <a:pPr algn="l"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Train model on labeled data, evaluate with accuracy and loss metrics.</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1105853"/>
            <a:ext cx="12954952" cy="1408033"/>
          </a:xfrm>
          <a:prstGeom prst="rect">
            <a:avLst/>
          </a:prstGeom>
          <a:noFill/>
          <a:ln/>
        </p:spPr>
        <p:txBody>
          <a:bodyPr wrap="square" lIns="0" tIns="0" rIns="0" bIns="0" rtlCol="0" anchor="t"/>
          <a:lstStyle/>
          <a:p>
            <a:pPr algn="l"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Conclusion: Leveraging Deep Learning for Sentiment Analysis</a:t>
            </a:r>
            <a:endParaRPr lang="en-US" sz="4400" dirty="0"/>
          </a:p>
        </p:txBody>
      </p:sp>
      <p:pic>
        <p:nvPicPr>
          <p:cNvPr id="3" name="Image 0" descr="preencoded.png">    </p:cNvPr>
          <p:cNvPicPr>
            <a:picLocks noChangeAspect="1"/>
          </p:cNvPicPr>
          <p:nvPr/>
        </p:nvPicPr>
        <p:blipFill>
          <a:blip r:embed="rId1"/>
          <a:stretch>
            <a:fillRect/>
          </a:stretch>
        </p:blipFill>
        <p:spPr>
          <a:xfrm>
            <a:off x="837724" y="2992636"/>
            <a:ext cx="2969419" cy="1835229"/>
          </a:xfrm>
          <a:prstGeom prst="rect">
            <a:avLst/>
          </a:prstGeom>
        </p:spPr>
      </p:pic>
      <p:sp>
        <p:nvSpPr>
          <p:cNvPr id="4" name="Text 1"/>
          <p:cNvSpPr/>
          <p:nvPr/>
        </p:nvSpPr>
        <p:spPr>
          <a:xfrm>
            <a:off x="837724" y="5127069"/>
            <a:ext cx="2969419" cy="703898"/>
          </a:xfrm>
          <a:prstGeom prst="rect">
            <a:avLst/>
          </a:prstGeom>
          <a:noFill/>
          <a:ln/>
        </p:spPr>
        <p:txBody>
          <a:bodyPr wrap="squar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Deep Learning Advantage</a:t>
            </a:r>
            <a:endParaRPr lang="en-US" sz="2200" dirty="0"/>
          </a:p>
        </p:txBody>
      </p:sp>
      <p:sp>
        <p:nvSpPr>
          <p:cNvPr id="5" name="Text 2"/>
          <p:cNvSpPr/>
          <p:nvPr/>
        </p:nvSpPr>
        <p:spPr>
          <a:xfrm>
            <a:off x="837724" y="5974556"/>
            <a:ext cx="2969419"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Advanced models like LSTM capture intricate language patterns and sentiments.</a:t>
            </a:r>
            <a:endParaRPr lang="en-US" sz="1850" dirty="0"/>
          </a:p>
        </p:txBody>
      </p:sp>
      <p:pic>
        <p:nvPicPr>
          <p:cNvPr id="6" name="Image 1" descr="preencoded.png">    </p:cNvPr>
          <p:cNvPicPr>
            <a:picLocks noChangeAspect="1"/>
          </p:cNvPicPr>
          <p:nvPr/>
        </p:nvPicPr>
        <p:blipFill>
          <a:blip r:embed="rId2"/>
          <a:stretch>
            <a:fillRect/>
          </a:stretch>
        </p:blipFill>
        <p:spPr>
          <a:xfrm>
            <a:off x="4166116" y="2992636"/>
            <a:ext cx="2969538" cy="1835229"/>
          </a:xfrm>
          <a:prstGeom prst="rect">
            <a:avLst/>
          </a:prstGeom>
        </p:spPr>
      </p:pic>
      <p:sp>
        <p:nvSpPr>
          <p:cNvPr id="7" name="Text 3"/>
          <p:cNvSpPr/>
          <p:nvPr/>
        </p:nvSpPr>
        <p:spPr>
          <a:xfrm>
            <a:off x="4166116" y="5127069"/>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Practical Impact</a:t>
            </a:r>
            <a:endParaRPr lang="en-US" sz="2200" dirty="0"/>
          </a:p>
        </p:txBody>
      </p:sp>
      <p:sp>
        <p:nvSpPr>
          <p:cNvPr id="8" name="Text 4"/>
          <p:cNvSpPr/>
          <p:nvPr/>
        </p:nvSpPr>
        <p:spPr>
          <a:xfrm>
            <a:off x="4166116" y="5622607"/>
            <a:ext cx="2969538"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Sentiment analysis drives decisions across marketing and public policy.</a:t>
            </a:r>
            <a:endParaRPr lang="en-US" sz="1850" dirty="0"/>
          </a:p>
        </p:txBody>
      </p:sp>
      <p:pic>
        <p:nvPicPr>
          <p:cNvPr id="9" name="Image 2" descr="preencoded.png">    </p:cNvPr>
          <p:cNvPicPr>
            <a:picLocks noChangeAspect="1"/>
          </p:cNvPicPr>
          <p:nvPr/>
        </p:nvPicPr>
        <p:blipFill>
          <a:blip r:embed="rId3"/>
          <a:stretch>
            <a:fillRect/>
          </a:stretch>
        </p:blipFill>
        <p:spPr>
          <a:xfrm>
            <a:off x="7494627" y="2992636"/>
            <a:ext cx="2969538" cy="1835229"/>
          </a:xfrm>
          <a:prstGeom prst="rect">
            <a:avLst/>
          </a:prstGeom>
        </p:spPr>
      </p:pic>
      <p:sp>
        <p:nvSpPr>
          <p:cNvPr id="10" name="Text 5"/>
          <p:cNvSpPr/>
          <p:nvPr/>
        </p:nvSpPr>
        <p:spPr>
          <a:xfrm>
            <a:off x="7494627" y="5127069"/>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Ongoing Challenges</a:t>
            </a:r>
            <a:endParaRPr lang="en-US" sz="2200" dirty="0"/>
          </a:p>
        </p:txBody>
      </p:sp>
      <p:sp>
        <p:nvSpPr>
          <p:cNvPr id="11" name="Text 6"/>
          <p:cNvSpPr/>
          <p:nvPr/>
        </p:nvSpPr>
        <p:spPr>
          <a:xfrm>
            <a:off x="7494627" y="5622607"/>
            <a:ext cx="2969538"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Improving model complexity and data quality remains vital.</a:t>
            </a:r>
            <a:endParaRPr lang="en-US" sz="1850" dirty="0"/>
          </a:p>
        </p:txBody>
      </p:sp>
      <p:pic>
        <p:nvPicPr>
          <p:cNvPr id="12" name="Image 3" descr="preencoded.png">    </p:cNvPr>
          <p:cNvPicPr>
            <a:picLocks noChangeAspect="1"/>
          </p:cNvPicPr>
          <p:nvPr/>
        </p:nvPicPr>
        <p:blipFill>
          <a:blip r:embed="rId4"/>
          <a:stretch>
            <a:fillRect/>
          </a:stretch>
        </p:blipFill>
        <p:spPr>
          <a:xfrm>
            <a:off x="10823138" y="2992636"/>
            <a:ext cx="2969538" cy="1835229"/>
          </a:xfrm>
          <a:prstGeom prst="rect">
            <a:avLst/>
          </a:prstGeom>
        </p:spPr>
      </p:pic>
      <p:sp>
        <p:nvSpPr>
          <p:cNvPr id="13" name="Text 7"/>
          <p:cNvSpPr/>
          <p:nvPr/>
        </p:nvSpPr>
        <p:spPr>
          <a:xfrm>
            <a:off x="10823138" y="5127069"/>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Future Directions</a:t>
            </a:r>
            <a:endParaRPr lang="en-US" sz="2200" dirty="0"/>
          </a:p>
        </p:txBody>
      </p:sp>
      <p:sp>
        <p:nvSpPr>
          <p:cNvPr id="14" name="Text 8"/>
          <p:cNvSpPr/>
          <p:nvPr/>
        </p:nvSpPr>
        <p:spPr>
          <a:xfrm>
            <a:off x="10823138" y="5622607"/>
            <a:ext cx="2969538"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Combining contextual knowledge with real-time data for greater accuracy.</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167765"/>
            <a:ext cx="5730121" cy="598408"/>
          </a:xfrm>
          <a:prstGeom prst="rect">
            <a:avLst/>
          </a:prstGeom>
          <a:noFill/>
          <a:ln/>
        </p:spPr>
        <p:txBody>
          <a:bodyPr wrap="none" lIns="0" tIns="0" rIns="0" bIns="0" rtlCol="0" anchor="t"/>
          <a:lstStyle/>
          <a:p>
            <a:pPr algn="l" indent="0" marL="0">
              <a:lnSpc>
                <a:spcPts val="4700"/>
              </a:lnSpc>
              <a:buNone/>
            </a:pPr>
            <a:r>
              <a:rPr lang="en-US" sz="3750" spc="-75" kern="0" dirty="0">
                <a:solidFill>
                  <a:srgbClr val="D73AD7"/>
                </a:solidFill>
                <a:latin typeface="Source Serif Pro Semi Bold" pitchFamily="34" charset="0"/>
                <a:ea typeface="Source Serif Pro Semi Bold" pitchFamily="34" charset="-122"/>
                <a:cs typeface="Source Serif Pro Semi Bold" pitchFamily="34" charset="-120"/>
              </a:rPr>
              <a:t>What is sentiment analysis?</a:t>
            </a:r>
            <a:endParaRPr lang="en-US" sz="3750" dirty="0"/>
          </a:p>
        </p:txBody>
      </p:sp>
      <p:pic>
        <p:nvPicPr>
          <p:cNvPr id="3" name="Image 0" descr="preencoded.png">    </p:cNvPr>
          <p:cNvPicPr>
            <a:picLocks noChangeAspect="1"/>
          </p:cNvPicPr>
          <p:nvPr/>
        </p:nvPicPr>
        <p:blipFill>
          <a:blip r:embed="rId1"/>
          <a:stretch>
            <a:fillRect/>
          </a:stretch>
        </p:blipFill>
        <p:spPr>
          <a:xfrm>
            <a:off x="837724" y="2300168"/>
            <a:ext cx="4495800" cy="2438400"/>
          </a:xfrm>
          <a:prstGeom prst="rect">
            <a:avLst/>
          </a:prstGeom>
        </p:spPr>
      </p:pic>
      <p:sp>
        <p:nvSpPr>
          <p:cNvPr id="4" name="Text 1"/>
          <p:cNvSpPr/>
          <p:nvPr/>
        </p:nvSpPr>
        <p:spPr>
          <a:xfrm>
            <a:off x="8781455" y="2254448"/>
            <a:ext cx="5018723" cy="325517"/>
          </a:xfrm>
          <a:prstGeom prst="rect">
            <a:avLst/>
          </a:prstGeom>
          <a:noFill/>
          <a:ln/>
        </p:spPr>
        <p:txBody>
          <a:bodyPr wrap="none" lIns="0" tIns="0" rIns="0" bIns="0" rtlCol="0" anchor="t"/>
          <a:lstStyle/>
          <a:p>
            <a:pPr algn="l" indent="0" marL="0">
              <a:lnSpc>
                <a:spcPts val="2550"/>
              </a:lnSpc>
              <a:buNone/>
            </a:pPr>
            <a:endParaRPr lang="en-US" sz="1600" dirty="0"/>
          </a:p>
        </p:txBody>
      </p:sp>
      <p:sp>
        <p:nvSpPr>
          <p:cNvPr id="5" name="Text 2"/>
          <p:cNvSpPr/>
          <p:nvPr/>
        </p:nvSpPr>
        <p:spPr>
          <a:xfrm>
            <a:off x="837724" y="5399603"/>
            <a:ext cx="3084552" cy="299204"/>
          </a:xfrm>
          <a:prstGeom prst="rect">
            <a:avLst/>
          </a:prstGeom>
          <a:noFill/>
          <a:ln/>
        </p:spPr>
        <p:txBody>
          <a:bodyPr wrap="none" lIns="0" tIns="0" rIns="0" bIns="0" rtlCol="0" anchor="t"/>
          <a:lstStyle/>
          <a:p>
            <a:pPr algn="l" indent="0" marL="0">
              <a:lnSpc>
                <a:spcPts val="2350"/>
              </a:lnSpc>
              <a:buNone/>
            </a:pPr>
            <a:r>
              <a:rPr lang="en-US" sz="1850" spc="-38" kern="0" dirty="0">
                <a:solidFill>
                  <a:srgbClr val="D73AD7"/>
                </a:solidFill>
                <a:latin typeface="Source Serif Pro Semi Bold" pitchFamily="34" charset="0"/>
                <a:ea typeface="Source Serif Pro Semi Bold" pitchFamily="34" charset="-122"/>
                <a:cs typeface="Source Serif Pro Semi Bold" pitchFamily="34" charset="-120"/>
              </a:rPr>
              <a:t>Sentiment Analysis Explained</a:t>
            </a:r>
            <a:endParaRPr lang="en-US" sz="1850" dirty="0"/>
          </a:p>
        </p:txBody>
      </p:sp>
      <p:sp>
        <p:nvSpPr>
          <p:cNvPr id="6" name="Text 3"/>
          <p:cNvSpPr/>
          <p:nvPr/>
        </p:nvSpPr>
        <p:spPr>
          <a:xfrm>
            <a:off x="837724" y="5902166"/>
            <a:ext cx="6229350" cy="976551"/>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Sentiment analysis is the process of computationally determining whether a piece of writing is positive, negative, or neutral. It's also known as opinion mining, deriving the opinion or attitude of a speaker.</a:t>
            </a:r>
            <a:endParaRPr lang="en-US" sz="1600" dirty="0"/>
          </a:p>
        </p:txBody>
      </p:sp>
      <p:sp>
        <p:nvSpPr>
          <p:cNvPr id="7" name="Text 4"/>
          <p:cNvSpPr/>
          <p:nvPr/>
        </p:nvSpPr>
        <p:spPr>
          <a:xfrm>
            <a:off x="7570946" y="5399603"/>
            <a:ext cx="2393752" cy="299204"/>
          </a:xfrm>
          <a:prstGeom prst="rect">
            <a:avLst/>
          </a:prstGeom>
          <a:noFill/>
          <a:ln/>
        </p:spPr>
        <p:txBody>
          <a:bodyPr wrap="none" lIns="0" tIns="0" rIns="0" bIns="0" rtlCol="0" anchor="t"/>
          <a:lstStyle/>
          <a:p>
            <a:pPr algn="l" indent="0" marL="0">
              <a:lnSpc>
                <a:spcPts val="2350"/>
              </a:lnSpc>
              <a:buNone/>
            </a:pPr>
            <a:r>
              <a:rPr lang="en-US" sz="1850" spc="-38" kern="0" dirty="0">
                <a:solidFill>
                  <a:srgbClr val="D73AD7"/>
                </a:solidFill>
                <a:latin typeface="Source Serif Pro Semi Bold" pitchFamily="34" charset="0"/>
                <a:ea typeface="Source Serif Pro Semi Bold" pitchFamily="34" charset="-122"/>
                <a:cs typeface="Source Serif Pro Semi Bold" pitchFamily="34" charset="-120"/>
              </a:rPr>
              <a:t>Why is it important?</a:t>
            </a:r>
            <a:endParaRPr lang="en-US" sz="1850" dirty="0"/>
          </a:p>
        </p:txBody>
      </p:sp>
      <p:sp>
        <p:nvSpPr>
          <p:cNvPr id="8" name="Text 5"/>
          <p:cNvSpPr/>
          <p:nvPr/>
        </p:nvSpPr>
        <p:spPr>
          <a:xfrm>
            <a:off x="7570946" y="5902166"/>
            <a:ext cx="6229350" cy="976551"/>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Source Sans Pro" pitchFamily="34" charset="0"/>
                <a:ea typeface="Source Sans Pro" pitchFamily="34" charset="-122"/>
                <a:cs typeface="Source Sans Pro" pitchFamily="34" charset="-120"/>
              </a:rPr>
              <a:t>Sentiment analysis has wide-ranging applications in various fields, including business, politics, and public actions. It helps organizations understand public perception and make informed decisions.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290995"/>
            <a:ext cx="10664071"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Social Media's Role in Expressing Sentiment</a:t>
            </a:r>
            <a:endParaRPr lang="en-US" sz="4400" dirty="0"/>
          </a:p>
        </p:txBody>
      </p:sp>
      <p:pic>
        <p:nvPicPr>
          <p:cNvPr id="3" name="Image 0" descr="preencoded.png">    </p:cNvPr>
          <p:cNvPicPr>
            <a:picLocks noChangeAspect="1"/>
          </p:cNvPicPr>
          <p:nvPr/>
        </p:nvPicPr>
        <p:blipFill>
          <a:blip r:embed="rId1"/>
          <a:stretch>
            <a:fillRect/>
          </a:stretch>
        </p:blipFill>
        <p:spPr>
          <a:xfrm>
            <a:off x="837724" y="2473762"/>
            <a:ext cx="4078962" cy="2520910"/>
          </a:xfrm>
          <a:prstGeom prst="rect">
            <a:avLst/>
          </a:prstGeom>
        </p:spPr>
      </p:pic>
      <p:sp>
        <p:nvSpPr>
          <p:cNvPr id="4" name="Text 1"/>
          <p:cNvSpPr/>
          <p:nvPr/>
        </p:nvSpPr>
        <p:spPr>
          <a:xfrm>
            <a:off x="837724" y="5293876"/>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Tweets &amp; Microblogs</a:t>
            </a:r>
            <a:endParaRPr lang="en-US" sz="2200" dirty="0"/>
          </a:p>
        </p:txBody>
      </p:sp>
      <p:sp>
        <p:nvSpPr>
          <p:cNvPr id="5" name="Text 2"/>
          <p:cNvSpPr/>
          <p:nvPr/>
        </p:nvSpPr>
        <p:spPr>
          <a:xfrm>
            <a:off x="837724" y="5789414"/>
            <a:ext cx="4078962"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Users share quick opinions and emotions via tweets, shaping public sentiment in real-time.</a:t>
            </a:r>
            <a:endParaRPr lang="en-US" sz="1850" dirty="0"/>
          </a:p>
        </p:txBody>
      </p:sp>
      <p:pic>
        <p:nvPicPr>
          <p:cNvPr id="6" name="Image 1" descr="preencoded.png">    </p:cNvPr>
          <p:cNvPicPr>
            <a:picLocks noChangeAspect="1"/>
          </p:cNvPicPr>
          <p:nvPr/>
        </p:nvPicPr>
        <p:blipFill>
          <a:blip r:embed="rId2"/>
          <a:stretch>
            <a:fillRect/>
          </a:stretch>
        </p:blipFill>
        <p:spPr>
          <a:xfrm>
            <a:off x="5275659" y="2473762"/>
            <a:ext cx="4078962" cy="2520910"/>
          </a:xfrm>
          <a:prstGeom prst="rect">
            <a:avLst/>
          </a:prstGeom>
        </p:spPr>
      </p:pic>
      <p:sp>
        <p:nvSpPr>
          <p:cNvPr id="7" name="Text 3"/>
          <p:cNvSpPr/>
          <p:nvPr/>
        </p:nvSpPr>
        <p:spPr>
          <a:xfrm>
            <a:off x="5275659" y="5293876"/>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Detailed Posts</a:t>
            </a:r>
            <a:endParaRPr lang="en-US" sz="2200" dirty="0"/>
          </a:p>
        </p:txBody>
      </p:sp>
      <p:sp>
        <p:nvSpPr>
          <p:cNvPr id="8" name="Text 4"/>
          <p:cNvSpPr/>
          <p:nvPr/>
        </p:nvSpPr>
        <p:spPr>
          <a:xfrm>
            <a:off x="5275659" y="5789414"/>
            <a:ext cx="4078962"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Longer posts allow users to elaborate on feelings, giving deeper insight into their sentiments.</a:t>
            </a:r>
            <a:endParaRPr lang="en-US" sz="1850" dirty="0"/>
          </a:p>
        </p:txBody>
      </p:sp>
      <p:pic>
        <p:nvPicPr>
          <p:cNvPr id="9" name="Image 2" descr="preencoded.png">    </p:cNvPr>
          <p:cNvPicPr>
            <a:picLocks noChangeAspect="1"/>
          </p:cNvPicPr>
          <p:nvPr/>
        </p:nvPicPr>
        <p:blipFill>
          <a:blip r:embed="rId3"/>
          <a:stretch>
            <a:fillRect/>
          </a:stretch>
        </p:blipFill>
        <p:spPr>
          <a:xfrm>
            <a:off x="9713595" y="2473762"/>
            <a:ext cx="4079081" cy="2521029"/>
          </a:xfrm>
          <a:prstGeom prst="rect">
            <a:avLst/>
          </a:prstGeom>
        </p:spPr>
      </p:pic>
      <p:sp>
        <p:nvSpPr>
          <p:cNvPr id="10" name="Text 5"/>
          <p:cNvSpPr/>
          <p:nvPr/>
        </p:nvSpPr>
        <p:spPr>
          <a:xfrm>
            <a:off x="9713595" y="5293995"/>
            <a:ext cx="3093244"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Comments &amp; Discussions</a:t>
            </a:r>
            <a:endParaRPr lang="en-US" sz="2200" dirty="0"/>
          </a:p>
        </p:txBody>
      </p:sp>
      <p:sp>
        <p:nvSpPr>
          <p:cNvPr id="11" name="Text 6"/>
          <p:cNvSpPr/>
          <p:nvPr/>
        </p:nvSpPr>
        <p:spPr>
          <a:xfrm>
            <a:off x="9713595" y="5789533"/>
            <a:ext cx="4079081"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Comments foster interaction, revealing public reaction and sentiment trends on topics and brands.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3739396"/>
            <a:ext cx="8524637"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Natural Language Processing(NLP)</a:t>
            </a:r>
            <a:endParaRPr lang="en-US" sz="4400" dirty="0"/>
          </a:p>
        </p:txBody>
      </p:sp>
      <p:sp>
        <p:nvSpPr>
          <p:cNvPr id="4" name="Shape 1"/>
          <p:cNvSpPr/>
          <p:nvPr/>
        </p:nvSpPr>
        <p:spPr>
          <a:xfrm>
            <a:off x="837724" y="5071586"/>
            <a:ext cx="538520" cy="538520"/>
          </a:xfrm>
          <a:prstGeom prst="roundRect">
            <a:avLst>
              <a:gd name="adj" fmla="val 18670"/>
            </a:avLst>
          </a:prstGeom>
          <a:solidFill>
            <a:srgbClr val="F4D4F7"/>
          </a:solidFill>
          <a:ln w="7620">
            <a:solidFill>
              <a:srgbClr val="DABADD"/>
            </a:solidFill>
            <a:prstDash val="solid"/>
          </a:ln>
        </p:spPr>
      </p:sp>
      <p:sp>
        <p:nvSpPr>
          <p:cNvPr id="5" name="Text 2"/>
          <p:cNvSpPr/>
          <p:nvPr/>
        </p:nvSpPr>
        <p:spPr>
          <a:xfrm>
            <a:off x="937974" y="5129570"/>
            <a:ext cx="337899" cy="422434"/>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6" name="Text 3"/>
          <p:cNvSpPr/>
          <p:nvPr/>
        </p:nvSpPr>
        <p:spPr>
          <a:xfrm>
            <a:off x="1615559" y="5071586"/>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NLP's Role</a:t>
            </a:r>
            <a:endParaRPr lang="en-US" sz="2200" dirty="0"/>
          </a:p>
        </p:txBody>
      </p:sp>
      <p:sp>
        <p:nvSpPr>
          <p:cNvPr id="7" name="Text 4"/>
          <p:cNvSpPr/>
          <p:nvPr/>
        </p:nvSpPr>
        <p:spPr>
          <a:xfrm>
            <a:off x="1615559" y="5567124"/>
            <a:ext cx="5579983"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Natural language processing (NLP) is a field of computer science and a subfield of artificial intelligence that aims to make computers understand human language.</a:t>
            </a:r>
            <a:endParaRPr lang="en-US" sz="1850" dirty="0"/>
          </a:p>
        </p:txBody>
      </p:sp>
      <p:sp>
        <p:nvSpPr>
          <p:cNvPr id="8" name="Shape 5"/>
          <p:cNvSpPr/>
          <p:nvPr/>
        </p:nvSpPr>
        <p:spPr>
          <a:xfrm>
            <a:off x="7434858" y="5071586"/>
            <a:ext cx="538520" cy="538520"/>
          </a:xfrm>
          <a:prstGeom prst="roundRect">
            <a:avLst>
              <a:gd name="adj" fmla="val 18670"/>
            </a:avLst>
          </a:prstGeom>
          <a:solidFill>
            <a:srgbClr val="F4D4F7"/>
          </a:solidFill>
          <a:ln w="7620">
            <a:solidFill>
              <a:srgbClr val="DABADD"/>
            </a:solidFill>
            <a:prstDash val="solid"/>
          </a:ln>
        </p:spPr>
      </p:sp>
      <p:sp>
        <p:nvSpPr>
          <p:cNvPr id="9" name="Text 6"/>
          <p:cNvSpPr/>
          <p:nvPr/>
        </p:nvSpPr>
        <p:spPr>
          <a:xfrm>
            <a:off x="7535108" y="5129570"/>
            <a:ext cx="337899" cy="422434"/>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0" name="Text 7"/>
          <p:cNvSpPr/>
          <p:nvPr/>
        </p:nvSpPr>
        <p:spPr>
          <a:xfrm>
            <a:off x="8212693" y="5071586"/>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Classical Approaches</a:t>
            </a:r>
            <a:endParaRPr lang="en-US" sz="2200" dirty="0"/>
          </a:p>
        </p:txBody>
      </p:sp>
      <p:sp>
        <p:nvSpPr>
          <p:cNvPr id="11" name="Text 8"/>
          <p:cNvSpPr/>
          <p:nvPr/>
        </p:nvSpPr>
        <p:spPr>
          <a:xfrm>
            <a:off x="8212693" y="5567124"/>
            <a:ext cx="5579983" cy="1915120"/>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Traditionally, NLP relied on rule-based methods, statistical methods, and classical machine learning models with handcrafted features. However, these approaches have limitations in handling complex language nuances and understanding context.</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676870"/>
            <a:ext cx="5350788" cy="668774"/>
          </a:xfrm>
          <a:prstGeom prst="rect">
            <a:avLst/>
          </a:prstGeom>
          <a:noFill/>
          <a:ln/>
        </p:spPr>
        <p:txBody>
          <a:bodyPr wrap="none" lIns="0" tIns="0" rIns="0" bIns="0" rtlCol="0" anchor="t"/>
          <a:lstStyle/>
          <a:p>
            <a:pPr algn="l" indent="0" marL="0">
              <a:lnSpc>
                <a:spcPts val="5250"/>
              </a:lnSpc>
              <a:buNone/>
            </a:pPr>
            <a:r>
              <a:rPr lang="en-US" sz="4200" spc="-84" kern="0" dirty="0">
                <a:solidFill>
                  <a:srgbClr val="D73AD7"/>
                </a:solidFill>
                <a:latin typeface="Source Serif Pro Semi Bold" pitchFamily="34" charset="0"/>
                <a:ea typeface="Source Serif Pro Semi Bold" pitchFamily="34" charset="-122"/>
                <a:cs typeface="Source Serif Pro Semi Bold" pitchFamily="34" charset="-120"/>
              </a:rPr>
              <a:t>DATASET OVERVIEW</a:t>
            </a:r>
            <a:endParaRPr lang="en-US" sz="4200" dirty="0"/>
          </a:p>
        </p:txBody>
      </p:sp>
      <p:pic>
        <p:nvPicPr>
          <p:cNvPr id="3" name="Image 0" descr="preencoded.png">    </p:cNvPr>
          <p:cNvPicPr>
            <a:picLocks noChangeAspect="1"/>
          </p:cNvPicPr>
          <p:nvPr/>
        </p:nvPicPr>
        <p:blipFill>
          <a:blip r:embed="rId1"/>
          <a:stretch>
            <a:fillRect/>
          </a:stretch>
        </p:blipFill>
        <p:spPr>
          <a:xfrm>
            <a:off x="837724" y="1942505"/>
            <a:ext cx="6146602" cy="1245275"/>
          </a:xfrm>
          <a:prstGeom prst="rect">
            <a:avLst/>
          </a:prstGeom>
        </p:spPr>
      </p:pic>
      <p:sp>
        <p:nvSpPr>
          <p:cNvPr id="4" name="Text 1"/>
          <p:cNvSpPr/>
          <p:nvPr/>
        </p:nvSpPr>
        <p:spPr>
          <a:xfrm>
            <a:off x="7870388" y="1891427"/>
            <a:ext cx="5929789" cy="109156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This is an entity-level sentiment analysis dataset of twitter. Given a message and an entity, the task is to judge the sentiment of the message about the entity.</a:t>
            </a:r>
            <a:endParaRPr lang="en-US" sz="1750" dirty="0"/>
          </a:p>
        </p:txBody>
      </p:sp>
      <p:sp>
        <p:nvSpPr>
          <p:cNvPr id="5" name="Text 2"/>
          <p:cNvSpPr/>
          <p:nvPr/>
        </p:nvSpPr>
        <p:spPr>
          <a:xfrm>
            <a:off x="7870388" y="3187660"/>
            <a:ext cx="5929789" cy="109156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There are three classes in this dataset: Positive, Negative and Neutral. We regard messages that are not relevant to the entity (i.e. Irrelevant) as Neutral</a:t>
            </a:r>
            <a:endParaRPr lang="en-US" sz="1750" dirty="0"/>
          </a:p>
        </p:txBody>
      </p:sp>
      <p:sp>
        <p:nvSpPr>
          <p:cNvPr id="6" name="Text 3"/>
          <p:cNvSpPr/>
          <p:nvPr/>
        </p:nvSpPr>
        <p:spPr>
          <a:xfrm>
            <a:off x="837724" y="4967049"/>
            <a:ext cx="3754636" cy="334328"/>
          </a:xfrm>
          <a:prstGeom prst="rect">
            <a:avLst/>
          </a:prstGeom>
          <a:noFill/>
          <a:ln/>
        </p:spPr>
        <p:txBody>
          <a:bodyPr wrap="none" lIns="0" tIns="0" rIns="0" bIns="0" rtlCol="0" anchor="t"/>
          <a:lstStyle/>
          <a:p>
            <a:pPr algn="l" indent="0" marL="0">
              <a:lnSpc>
                <a:spcPts val="2600"/>
              </a:lnSpc>
              <a:buNone/>
            </a:pPr>
            <a:r>
              <a:rPr lang="en-US" sz="2100" spc="-42" kern="0" dirty="0">
                <a:solidFill>
                  <a:srgbClr val="D73AD7"/>
                </a:solidFill>
                <a:latin typeface="Source Serif Pro Semi Bold" pitchFamily="34" charset="0"/>
                <a:ea typeface="Source Serif Pro Semi Bold" pitchFamily="34" charset="-122"/>
                <a:cs typeface="Source Serif Pro Semi Bold" pitchFamily="34" charset="-120"/>
              </a:rPr>
              <a:t>Social Media Sentiment Analysis</a:t>
            </a:r>
            <a:endParaRPr lang="en-US" sz="2100" dirty="0"/>
          </a:p>
        </p:txBody>
      </p:sp>
      <p:sp>
        <p:nvSpPr>
          <p:cNvPr id="7" name="Text 4"/>
          <p:cNvSpPr/>
          <p:nvPr/>
        </p:nvSpPr>
        <p:spPr>
          <a:xfrm>
            <a:off x="837724" y="5528786"/>
            <a:ext cx="6200061" cy="109156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Social Media is a rich source of data for sentiment analysis. Its vast user base generates a massive amount of text data that can be analyzed to understand public sentiment on various topics.</a:t>
            </a:r>
            <a:endParaRPr lang="en-US" sz="1750" dirty="0"/>
          </a:p>
        </p:txBody>
      </p:sp>
      <p:sp>
        <p:nvSpPr>
          <p:cNvPr id="8" name="Text 5"/>
          <p:cNvSpPr/>
          <p:nvPr/>
        </p:nvSpPr>
        <p:spPr>
          <a:xfrm>
            <a:off x="7600236" y="4967049"/>
            <a:ext cx="2675334" cy="334328"/>
          </a:xfrm>
          <a:prstGeom prst="rect">
            <a:avLst/>
          </a:prstGeom>
          <a:noFill/>
          <a:ln/>
        </p:spPr>
        <p:txBody>
          <a:bodyPr wrap="none" lIns="0" tIns="0" rIns="0" bIns="0" rtlCol="0" anchor="t"/>
          <a:lstStyle/>
          <a:p>
            <a:pPr algn="l" indent="0" marL="0">
              <a:lnSpc>
                <a:spcPts val="2600"/>
              </a:lnSpc>
              <a:buNone/>
            </a:pPr>
            <a:r>
              <a:rPr lang="en-US" sz="2100" spc="-42" kern="0" dirty="0">
                <a:solidFill>
                  <a:srgbClr val="D73AD7"/>
                </a:solidFill>
                <a:latin typeface="Source Serif Pro Semi Bold" pitchFamily="34" charset="0"/>
                <a:ea typeface="Source Serif Pro Semi Bold" pitchFamily="34" charset="-122"/>
                <a:cs typeface="Source Serif Pro Semi Bold" pitchFamily="34" charset="-120"/>
              </a:rPr>
              <a:t>Entity-Level Sentiment</a:t>
            </a:r>
            <a:endParaRPr lang="en-US" sz="2100" dirty="0"/>
          </a:p>
        </p:txBody>
      </p:sp>
      <p:sp>
        <p:nvSpPr>
          <p:cNvPr id="9" name="Text 6"/>
          <p:cNvSpPr/>
          <p:nvPr/>
        </p:nvSpPr>
        <p:spPr>
          <a:xfrm>
            <a:off x="7600236" y="5528786"/>
            <a:ext cx="6200061" cy="181927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The dataset we're using is an entity-level sentiment analysis dataset of Social Media, where the goal is to determine the sentiment of a tweet about a specific entity. This dataset is crucial for understanding how people feel about particular brands, products, or individuals.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772478"/>
            <a:ext cx="4505920" cy="563285"/>
          </a:xfrm>
          <a:prstGeom prst="rect">
            <a:avLst/>
          </a:prstGeom>
          <a:noFill/>
          <a:ln/>
        </p:spPr>
        <p:txBody>
          <a:bodyPr wrap="none" lIns="0" tIns="0" rIns="0" bIns="0" rtlCol="0" anchor="t"/>
          <a:lstStyle/>
          <a:p>
            <a:pPr algn="l" indent="0" marL="0">
              <a:lnSpc>
                <a:spcPts val="4400"/>
              </a:lnSpc>
              <a:buNone/>
            </a:pPr>
            <a:r>
              <a:rPr lang="en-US" sz="3500" spc="-71" kern="0" dirty="0">
                <a:solidFill>
                  <a:srgbClr val="D73AD7"/>
                </a:solidFill>
                <a:latin typeface="Source Serif Pro Semi Bold" pitchFamily="34" charset="0"/>
                <a:ea typeface="Source Serif Pro Semi Bold" pitchFamily="34" charset="-122"/>
                <a:cs typeface="Source Serif Pro Semi Bold" pitchFamily="34" charset="-120"/>
              </a:rPr>
              <a:t>Deep Learning Models</a:t>
            </a:r>
            <a:endParaRPr lang="en-US" sz="3500" dirty="0"/>
          </a:p>
        </p:txBody>
      </p:sp>
      <p:pic>
        <p:nvPicPr>
          <p:cNvPr id="3" name="Image 0" descr="preencoded.png">    </p:cNvPr>
          <p:cNvPicPr>
            <a:picLocks noChangeAspect="1"/>
          </p:cNvPicPr>
          <p:nvPr/>
        </p:nvPicPr>
        <p:blipFill>
          <a:blip r:embed="rId1"/>
          <a:stretch>
            <a:fillRect/>
          </a:stretch>
        </p:blipFill>
        <p:spPr>
          <a:xfrm>
            <a:off x="837724" y="1718667"/>
            <a:ext cx="3301365" cy="2040374"/>
          </a:xfrm>
          <a:prstGeom prst="rect">
            <a:avLst/>
          </a:prstGeom>
        </p:spPr>
      </p:pic>
      <p:sp>
        <p:nvSpPr>
          <p:cNvPr id="4" name="Text 1"/>
          <p:cNvSpPr/>
          <p:nvPr/>
        </p:nvSpPr>
        <p:spPr>
          <a:xfrm>
            <a:off x="837724" y="3998357"/>
            <a:ext cx="3614499" cy="281583"/>
          </a:xfrm>
          <a:prstGeom prst="rect">
            <a:avLst/>
          </a:prstGeom>
          <a:noFill/>
          <a:ln/>
        </p:spPr>
        <p:txBody>
          <a:bodyPr wrap="none" lIns="0" tIns="0" rIns="0" bIns="0" rtlCol="0" anchor="t"/>
          <a:lstStyle/>
          <a:p>
            <a:pPr algn="l" indent="0" marL="0">
              <a:lnSpc>
                <a:spcPts val="2200"/>
              </a:lnSpc>
              <a:buNone/>
            </a:pPr>
            <a:r>
              <a:rPr lang="en-US" sz="1750" spc="-35" kern="0" dirty="0">
                <a:solidFill>
                  <a:srgbClr val="272525"/>
                </a:solidFill>
                <a:latin typeface="Source Serif Pro Semi Bold" pitchFamily="34" charset="0"/>
                <a:ea typeface="Source Serif Pro Semi Bold" pitchFamily="34" charset="-122"/>
                <a:cs typeface="Source Serif Pro Semi Bold" pitchFamily="34" charset="-120"/>
              </a:rPr>
              <a:t>CNN (Convolutional Neural Network)</a:t>
            </a:r>
            <a:endParaRPr lang="en-US" sz="1750" dirty="0"/>
          </a:p>
        </p:txBody>
      </p:sp>
      <p:sp>
        <p:nvSpPr>
          <p:cNvPr id="5" name="Text 2"/>
          <p:cNvSpPr/>
          <p:nvPr/>
        </p:nvSpPr>
        <p:spPr>
          <a:xfrm>
            <a:off x="837724" y="4394835"/>
            <a:ext cx="4126825" cy="2143601"/>
          </a:xfrm>
          <a:prstGeom prst="rect">
            <a:avLst/>
          </a:prstGeom>
          <a:noFill/>
          <a:ln/>
        </p:spPr>
        <p:txBody>
          <a:bodyPr wrap="square" lIns="0" tIns="0" rIns="0" bIns="0" rtlCol="0" anchor="t"/>
          <a:lstStyle/>
          <a:p>
            <a:pPr algn="l"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CNNs excel at detecting local features and patterns in data by applying convolutional filters. Originally developed for image recognition, CNNs have been successfully adapted for natural language processing tasks, such as text classification and sentiment analysis, where they capture important phrases and contextual signals within fixed-size windows.</a:t>
            </a:r>
            <a:endParaRPr lang="en-US" sz="1500" dirty="0"/>
          </a:p>
        </p:txBody>
      </p:sp>
      <p:pic>
        <p:nvPicPr>
          <p:cNvPr id="6" name="Image 1" descr="preencoded.png">    </p:cNvPr>
          <p:cNvPicPr>
            <a:picLocks noChangeAspect="1"/>
          </p:cNvPicPr>
          <p:nvPr/>
        </p:nvPicPr>
        <p:blipFill>
          <a:blip r:embed="rId2"/>
          <a:stretch>
            <a:fillRect/>
          </a:stretch>
        </p:blipFill>
        <p:spPr>
          <a:xfrm>
            <a:off x="5251728" y="1718667"/>
            <a:ext cx="3301365" cy="2040374"/>
          </a:xfrm>
          <a:prstGeom prst="rect">
            <a:avLst/>
          </a:prstGeom>
        </p:spPr>
      </p:pic>
      <p:sp>
        <p:nvSpPr>
          <p:cNvPr id="7" name="Text 3"/>
          <p:cNvSpPr/>
          <p:nvPr/>
        </p:nvSpPr>
        <p:spPr>
          <a:xfrm>
            <a:off x="5251728" y="3998357"/>
            <a:ext cx="3251121" cy="281583"/>
          </a:xfrm>
          <a:prstGeom prst="rect">
            <a:avLst/>
          </a:prstGeom>
          <a:noFill/>
          <a:ln/>
        </p:spPr>
        <p:txBody>
          <a:bodyPr wrap="none" lIns="0" tIns="0" rIns="0" bIns="0" rtlCol="0" anchor="t"/>
          <a:lstStyle/>
          <a:p>
            <a:pPr algn="l" indent="0" marL="0">
              <a:lnSpc>
                <a:spcPts val="2200"/>
              </a:lnSpc>
              <a:buNone/>
            </a:pPr>
            <a:r>
              <a:rPr lang="en-US" sz="1750" spc="-35" kern="0" dirty="0">
                <a:solidFill>
                  <a:srgbClr val="272525"/>
                </a:solidFill>
                <a:latin typeface="Source Serif Pro Semi Bold" pitchFamily="34" charset="0"/>
                <a:ea typeface="Source Serif Pro Semi Bold" pitchFamily="34" charset="-122"/>
                <a:cs typeface="Source Serif Pro Semi Bold" pitchFamily="34" charset="-120"/>
              </a:rPr>
              <a:t>RNN (Recurrent Neural Network)</a:t>
            </a:r>
            <a:endParaRPr lang="en-US" sz="1750" dirty="0"/>
          </a:p>
        </p:txBody>
      </p:sp>
      <p:sp>
        <p:nvSpPr>
          <p:cNvPr id="8" name="Text 4"/>
          <p:cNvSpPr/>
          <p:nvPr/>
        </p:nvSpPr>
        <p:spPr>
          <a:xfrm>
            <a:off x="5251728" y="4394835"/>
            <a:ext cx="4126825" cy="2756059"/>
          </a:xfrm>
          <a:prstGeom prst="rect">
            <a:avLst/>
          </a:prstGeom>
          <a:noFill/>
          <a:ln/>
        </p:spPr>
        <p:txBody>
          <a:bodyPr wrap="square" lIns="0" tIns="0" rIns="0" bIns="0" rtlCol="0" anchor="t"/>
          <a:lstStyle/>
          <a:p>
            <a:pPr algn="l"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RNNs are designed to handle sequential data by maintaining a hidden state that carries contextual information through time steps. This makes them particularly good at understanding the order and dependencies in text, allowing the network to model complex sequences such as sentences or conversations. However, traditional RNNs can struggle with very long sequences due to vanishing gradient issues.</a:t>
            </a:r>
            <a:endParaRPr lang="en-US" sz="1500" dirty="0"/>
          </a:p>
        </p:txBody>
      </p:sp>
      <p:pic>
        <p:nvPicPr>
          <p:cNvPr id="9" name="Image 2" descr="preencoded.png">    </p:cNvPr>
          <p:cNvPicPr>
            <a:picLocks noChangeAspect="1"/>
          </p:cNvPicPr>
          <p:nvPr/>
        </p:nvPicPr>
        <p:blipFill>
          <a:blip r:embed="rId3"/>
          <a:stretch>
            <a:fillRect/>
          </a:stretch>
        </p:blipFill>
        <p:spPr>
          <a:xfrm>
            <a:off x="9665732" y="1718667"/>
            <a:ext cx="3301484" cy="2040374"/>
          </a:xfrm>
          <a:prstGeom prst="rect">
            <a:avLst/>
          </a:prstGeom>
        </p:spPr>
      </p:pic>
      <p:sp>
        <p:nvSpPr>
          <p:cNvPr id="10" name="Text 5"/>
          <p:cNvSpPr/>
          <p:nvPr/>
        </p:nvSpPr>
        <p:spPr>
          <a:xfrm>
            <a:off x="9665732" y="3998357"/>
            <a:ext cx="3294102" cy="281583"/>
          </a:xfrm>
          <a:prstGeom prst="rect">
            <a:avLst/>
          </a:prstGeom>
          <a:noFill/>
          <a:ln/>
        </p:spPr>
        <p:txBody>
          <a:bodyPr wrap="none" lIns="0" tIns="0" rIns="0" bIns="0" rtlCol="0" anchor="t"/>
          <a:lstStyle/>
          <a:p>
            <a:pPr algn="l" indent="0" marL="0">
              <a:lnSpc>
                <a:spcPts val="2200"/>
              </a:lnSpc>
              <a:buNone/>
            </a:pPr>
            <a:r>
              <a:rPr lang="en-US" sz="1750" spc="-35" kern="0" dirty="0">
                <a:solidFill>
                  <a:srgbClr val="272525"/>
                </a:solidFill>
                <a:latin typeface="Source Serif Pro Semi Bold" pitchFamily="34" charset="0"/>
                <a:ea typeface="Source Serif Pro Semi Bold" pitchFamily="34" charset="-122"/>
                <a:cs typeface="Source Serif Pro Semi Bold" pitchFamily="34" charset="-120"/>
              </a:rPr>
              <a:t>LSTM (Long Short-Term Memory)</a:t>
            </a:r>
            <a:endParaRPr lang="en-US" sz="1750" dirty="0"/>
          </a:p>
        </p:txBody>
      </p:sp>
      <p:sp>
        <p:nvSpPr>
          <p:cNvPr id="11" name="Text 6"/>
          <p:cNvSpPr/>
          <p:nvPr/>
        </p:nvSpPr>
        <p:spPr>
          <a:xfrm>
            <a:off x="9665732" y="4394835"/>
            <a:ext cx="4126944" cy="3062288"/>
          </a:xfrm>
          <a:prstGeom prst="rect">
            <a:avLst/>
          </a:prstGeom>
          <a:noFill/>
          <a:ln/>
        </p:spPr>
        <p:txBody>
          <a:bodyPr wrap="square" lIns="0" tIns="0" rIns="0" bIns="0" rtlCol="0" anchor="t"/>
          <a:lstStyle/>
          <a:p>
            <a:pPr algn="l"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LSTMs are a type of RNN designed specifically to address the limitations of traditional RNNs, especially their difficulty in remembering long-term dependencies. By using specialized gating mechanisms, LSTMs can selectively store, retain, and retrieve information over long sequences, which enables them to capture complex sentence structures, context, and semantics in natural language processing tasks such as sentiment analysis and machine translation.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730216"/>
            <a:ext cx="5632490"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Why Use CNN?</a:t>
            </a:r>
            <a:endParaRPr lang="en-US" sz="4400" dirty="0"/>
          </a:p>
        </p:txBody>
      </p:sp>
      <p:pic>
        <p:nvPicPr>
          <p:cNvPr id="3" name="Image 0" descr="preencoded.png">    </p:cNvPr>
          <p:cNvPicPr>
            <a:picLocks noChangeAspect="1"/>
          </p:cNvPicPr>
          <p:nvPr/>
        </p:nvPicPr>
        <p:blipFill>
          <a:blip r:embed="rId1"/>
          <a:stretch>
            <a:fillRect/>
          </a:stretch>
        </p:blipFill>
        <p:spPr>
          <a:xfrm>
            <a:off x="837724" y="2912983"/>
            <a:ext cx="4078962" cy="2520910"/>
          </a:xfrm>
          <a:prstGeom prst="rect">
            <a:avLst/>
          </a:prstGeom>
        </p:spPr>
      </p:pic>
      <p:sp>
        <p:nvSpPr>
          <p:cNvPr id="4" name="Text 1"/>
          <p:cNvSpPr/>
          <p:nvPr/>
        </p:nvSpPr>
        <p:spPr>
          <a:xfrm>
            <a:off x="837724" y="5733098"/>
            <a:ext cx="4078962" cy="766048"/>
          </a:xfrm>
          <a:prstGeom prst="rect">
            <a:avLst/>
          </a:prstGeom>
          <a:noFill/>
          <a:ln/>
        </p:spPr>
        <p:txBody>
          <a:bodyPr wrap="square" lIns="0" tIns="0" rIns="0" bIns="0" rtlCol="0" anchor="t"/>
          <a:lstStyle/>
          <a:p>
            <a:pPr algn="l" indent="0" marL="0">
              <a:lnSpc>
                <a:spcPts val="3000"/>
              </a:lnSpc>
              <a:buNone/>
            </a:pPr>
            <a:r>
              <a:rPr lang="en-US" sz="1850" b="1" spc="-38" kern="0" dirty="0">
                <a:solidFill>
                  <a:srgbClr val="272525"/>
                </a:solidFill>
                <a:latin typeface="Source Sans Pro" pitchFamily="34" charset="0"/>
                <a:ea typeface="Source Sans Pro" pitchFamily="34" charset="-122"/>
                <a:cs typeface="Source Sans Pro" pitchFamily="34" charset="-120"/>
              </a:rPr>
              <a:t>Excels at recognizing patterns</a:t>
            </a:r>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 in text like image recognition</a:t>
            </a:r>
            <a:endParaRPr lang="en-US" sz="1850" dirty="0"/>
          </a:p>
        </p:txBody>
      </p:sp>
      <p:pic>
        <p:nvPicPr>
          <p:cNvPr id="5" name="Image 1" descr="preencoded.png">    </p:cNvPr>
          <p:cNvPicPr>
            <a:picLocks noChangeAspect="1"/>
          </p:cNvPicPr>
          <p:nvPr/>
        </p:nvPicPr>
        <p:blipFill>
          <a:blip r:embed="rId2"/>
          <a:stretch>
            <a:fillRect/>
          </a:stretch>
        </p:blipFill>
        <p:spPr>
          <a:xfrm>
            <a:off x="5275659" y="2912983"/>
            <a:ext cx="4078962" cy="2520910"/>
          </a:xfrm>
          <a:prstGeom prst="rect">
            <a:avLst/>
          </a:prstGeom>
        </p:spPr>
      </p:pic>
      <p:sp>
        <p:nvSpPr>
          <p:cNvPr id="6" name="Text 2"/>
          <p:cNvSpPr/>
          <p:nvPr/>
        </p:nvSpPr>
        <p:spPr>
          <a:xfrm>
            <a:off x="5275659" y="5733098"/>
            <a:ext cx="4078962"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Effective at </a:t>
            </a:r>
            <a:pPr algn="l" indent="0" marL="0">
              <a:lnSpc>
                <a:spcPts val="3000"/>
              </a:lnSpc>
              <a:buNone/>
            </a:pPr>
            <a:r>
              <a:rPr lang="en-US" sz="1850" b="1" spc="-38" kern="0" dirty="0">
                <a:solidFill>
                  <a:srgbClr val="272525"/>
                </a:solidFill>
                <a:latin typeface="Source Sans Pro" pitchFamily="34" charset="0"/>
                <a:ea typeface="Source Sans Pro" pitchFamily="34" charset="-122"/>
                <a:cs typeface="Source Sans Pro" pitchFamily="34" charset="-120"/>
              </a:rPr>
              <a:t>extracting important features</a:t>
            </a:r>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 from text</a:t>
            </a:r>
            <a:endParaRPr lang="en-US" sz="1850" dirty="0"/>
          </a:p>
        </p:txBody>
      </p:sp>
      <p:pic>
        <p:nvPicPr>
          <p:cNvPr id="7" name="Image 2" descr="preencoded.png">    </p:cNvPr>
          <p:cNvPicPr>
            <a:picLocks noChangeAspect="1"/>
          </p:cNvPicPr>
          <p:nvPr/>
        </p:nvPicPr>
        <p:blipFill>
          <a:blip r:embed="rId3"/>
          <a:stretch>
            <a:fillRect/>
          </a:stretch>
        </p:blipFill>
        <p:spPr>
          <a:xfrm>
            <a:off x="9713595" y="2912983"/>
            <a:ext cx="4079081" cy="2521029"/>
          </a:xfrm>
          <a:prstGeom prst="rect">
            <a:avLst/>
          </a:prstGeom>
        </p:spPr>
      </p:pic>
      <p:sp>
        <p:nvSpPr>
          <p:cNvPr id="8" name="Text 3"/>
          <p:cNvSpPr/>
          <p:nvPr/>
        </p:nvSpPr>
        <p:spPr>
          <a:xfrm>
            <a:off x="9713595" y="5733217"/>
            <a:ext cx="4079081"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Captures </a:t>
            </a:r>
            <a:pPr algn="l" indent="0" marL="0">
              <a:lnSpc>
                <a:spcPts val="3000"/>
              </a:lnSpc>
              <a:buNone/>
            </a:pPr>
            <a:r>
              <a:rPr lang="en-US" sz="1850" b="1" spc="-38" kern="0" dirty="0">
                <a:solidFill>
                  <a:srgbClr val="272525"/>
                </a:solidFill>
                <a:latin typeface="Source Sans Pro" pitchFamily="34" charset="0"/>
                <a:ea typeface="Source Sans Pro" pitchFamily="34" charset="-122"/>
                <a:cs typeface="Source Sans Pro" pitchFamily="34" charset="-120"/>
              </a:rPr>
              <a:t>local dependencies</a:t>
            </a:r>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 to grasp context and meaning</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9981" y="628531"/>
            <a:ext cx="4659154" cy="436959"/>
          </a:xfrm>
          <a:prstGeom prst="rect">
            <a:avLst/>
          </a:prstGeom>
          <a:noFill/>
          <a:ln/>
        </p:spPr>
        <p:txBody>
          <a:bodyPr wrap="none" lIns="0" tIns="0" rIns="0" bIns="0" rtlCol="0" anchor="t"/>
          <a:lstStyle/>
          <a:p>
            <a:pPr algn="l" indent="0" marL="0">
              <a:lnSpc>
                <a:spcPts val="3400"/>
              </a:lnSpc>
              <a:buNone/>
            </a:pPr>
            <a:r>
              <a:rPr lang="en-US" sz="2750" spc="-55" kern="0" dirty="0">
                <a:solidFill>
                  <a:srgbClr val="D73AD7"/>
                </a:solidFill>
                <a:latin typeface="Source Serif Pro Semi Bold" pitchFamily="34" charset="0"/>
                <a:ea typeface="Source Serif Pro Semi Bold" pitchFamily="34" charset="-122"/>
                <a:cs typeface="Source Serif Pro Semi Bold" pitchFamily="34" charset="-120"/>
              </a:rPr>
              <a:t>Steps for CNN Implementation</a:t>
            </a:r>
            <a:endParaRPr lang="en-US" sz="2750" dirty="0"/>
          </a:p>
        </p:txBody>
      </p:sp>
      <p:pic>
        <p:nvPicPr>
          <p:cNvPr id="3" name="Image 0" descr="preencoded.png">    </p:cNvPr>
          <p:cNvPicPr>
            <a:picLocks noChangeAspect="1"/>
          </p:cNvPicPr>
          <p:nvPr/>
        </p:nvPicPr>
        <p:blipFill>
          <a:blip r:embed="rId1"/>
          <a:stretch>
            <a:fillRect/>
          </a:stretch>
        </p:blipFill>
        <p:spPr>
          <a:xfrm>
            <a:off x="799981" y="1362551"/>
            <a:ext cx="742831" cy="891421"/>
          </a:xfrm>
          <a:prstGeom prst="rect">
            <a:avLst/>
          </a:prstGeom>
        </p:spPr>
      </p:pic>
      <p:sp>
        <p:nvSpPr>
          <p:cNvPr id="4" name="Text 1"/>
          <p:cNvSpPr/>
          <p:nvPr/>
        </p:nvSpPr>
        <p:spPr>
          <a:xfrm>
            <a:off x="1765578" y="1511022"/>
            <a:ext cx="1747957" cy="218480"/>
          </a:xfrm>
          <a:prstGeom prst="rect">
            <a:avLst/>
          </a:prstGeom>
          <a:noFill/>
          <a:ln/>
        </p:spPr>
        <p:txBody>
          <a:bodyPr wrap="none" lIns="0" tIns="0" rIns="0" bIns="0" rtlCol="0" anchor="t"/>
          <a:lstStyle/>
          <a:p>
            <a:pPr algn="l" indent="0" marL="0">
              <a:lnSpc>
                <a:spcPts val="1700"/>
              </a:lnSpc>
              <a:buNone/>
            </a:pPr>
            <a:r>
              <a:rPr lang="en-US" sz="1350" spc="-28" kern="0" dirty="0">
                <a:solidFill>
                  <a:srgbClr val="272525"/>
                </a:solidFill>
                <a:latin typeface="Source Serif Pro Semi Bold" pitchFamily="34" charset="0"/>
                <a:ea typeface="Source Serif Pro Semi Bold" pitchFamily="34" charset="-122"/>
                <a:cs typeface="Source Serif Pro Semi Bold" pitchFamily="34" charset="-120"/>
              </a:rPr>
              <a:t>1. Preprocessing</a:t>
            </a:r>
            <a:endParaRPr lang="en-US" sz="1350" dirty="0"/>
          </a:p>
        </p:txBody>
      </p:sp>
      <p:sp>
        <p:nvSpPr>
          <p:cNvPr id="5" name="Text 2"/>
          <p:cNvSpPr/>
          <p:nvPr/>
        </p:nvSpPr>
        <p:spPr>
          <a:xfrm>
            <a:off x="1765578" y="1818561"/>
            <a:ext cx="12064841" cy="237649"/>
          </a:xfrm>
          <a:prstGeom prst="rect">
            <a:avLst/>
          </a:prstGeom>
          <a:noFill/>
          <a:ln/>
        </p:spPr>
        <p:txBody>
          <a:bodyPr wrap="none" lIns="0" tIns="0" rIns="0" bIns="0" rtlCol="0" anchor="t"/>
          <a:lstStyle/>
          <a:p>
            <a:pPr algn="l" indent="0" marL="0">
              <a:lnSpc>
                <a:spcPts val="1850"/>
              </a:lnSpc>
              <a:buNone/>
            </a:pPr>
            <a:r>
              <a:rPr lang="en-US" sz="1150" spc="-23" kern="0" dirty="0">
                <a:solidFill>
                  <a:srgbClr val="272525"/>
                </a:solidFill>
                <a:latin typeface="Source Sans Pro" pitchFamily="34" charset="0"/>
                <a:ea typeface="Source Sans Pro" pitchFamily="34" charset="-122"/>
                <a:cs typeface="Source Sans Pro" pitchFamily="34" charset="-120"/>
              </a:rPr>
              <a:t>The first step involves cleaning, tokenizing, and padding the text data. This step prepares the data for the deep learning model.</a:t>
            </a:r>
            <a:endParaRPr lang="en-US" sz="1150" dirty="0"/>
          </a:p>
        </p:txBody>
      </p:sp>
      <p:pic>
        <p:nvPicPr>
          <p:cNvPr id="6" name="Image 1" descr="preencoded.png">    </p:cNvPr>
          <p:cNvPicPr>
            <a:picLocks noChangeAspect="1"/>
          </p:cNvPicPr>
          <p:nvPr/>
        </p:nvPicPr>
        <p:blipFill>
          <a:blip r:embed="rId2"/>
          <a:stretch>
            <a:fillRect/>
          </a:stretch>
        </p:blipFill>
        <p:spPr>
          <a:xfrm>
            <a:off x="799981" y="2253972"/>
            <a:ext cx="742831" cy="891421"/>
          </a:xfrm>
          <a:prstGeom prst="rect">
            <a:avLst/>
          </a:prstGeom>
        </p:spPr>
      </p:pic>
      <p:sp>
        <p:nvSpPr>
          <p:cNvPr id="7" name="Text 3"/>
          <p:cNvSpPr/>
          <p:nvPr/>
        </p:nvSpPr>
        <p:spPr>
          <a:xfrm>
            <a:off x="1765578" y="2402443"/>
            <a:ext cx="1747957" cy="218480"/>
          </a:xfrm>
          <a:prstGeom prst="rect">
            <a:avLst/>
          </a:prstGeom>
          <a:noFill/>
          <a:ln/>
        </p:spPr>
        <p:txBody>
          <a:bodyPr wrap="none" lIns="0" tIns="0" rIns="0" bIns="0" rtlCol="0" anchor="t"/>
          <a:lstStyle/>
          <a:p>
            <a:pPr algn="l" indent="0" marL="0">
              <a:lnSpc>
                <a:spcPts val="1700"/>
              </a:lnSpc>
              <a:buNone/>
            </a:pPr>
            <a:r>
              <a:rPr lang="en-US" sz="1350" spc="-28" kern="0" dirty="0">
                <a:solidFill>
                  <a:srgbClr val="272525"/>
                </a:solidFill>
                <a:latin typeface="Source Serif Pro Semi Bold" pitchFamily="34" charset="0"/>
                <a:ea typeface="Source Serif Pro Semi Bold" pitchFamily="34" charset="-122"/>
                <a:cs typeface="Source Serif Pro Semi Bold" pitchFamily="34" charset="-120"/>
              </a:rPr>
              <a:t>2. Embedding</a:t>
            </a:r>
            <a:endParaRPr lang="en-US" sz="1350" dirty="0"/>
          </a:p>
        </p:txBody>
      </p:sp>
      <p:sp>
        <p:nvSpPr>
          <p:cNvPr id="8" name="Text 4"/>
          <p:cNvSpPr/>
          <p:nvPr/>
        </p:nvSpPr>
        <p:spPr>
          <a:xfrm>
            <a:off x="1765578" y="2709982"/>
            <a:ext cx="12064841" cy="237649"/>
          </a:xfrm>
          <a:prstGeom prst="rect">
            <a:avLst/>
          </a:prstGeom>
          <a:noFill/>
          <a:ln/>
        </p:spPr>
        <p:txBody>
          <a:bodyPr wrap="none" lIns="0" tIns="0" rIns="0" bIns="0" rtlCol="0" anchor="t"/>
          <a:lstStyle/>
          <a:p>
            <a:pPr algn="l" indent="0" marL="0">
              <a:lnSpc>
                <a:spcPts val="1850"/>
              </a:lnSpc>
              <a:buNone/>
            </a:pPr>
            <a:r>
              <a:rPr lang="en-US" sz="1150" spc="-23" kern="0" dirty="0">
                <a:solidFill>
                  <a:srgbClr val="272525"/>
                </a:solidFill>
                <a:latin typeface="Source Sans Pro" pitchFamily="34" charset="0"/>
                <a:ea typeface="Source Sans Pro" pitchFamily="34" charset="-122"/>
                <a:cs typeface="Source Sans Pro" pitchFamily="34" charset="-120"/>
              </a:rPr>
              <a:t>Convert words into meaningful vector representations using techniques like Word2Vec, GloVe, or trainable embeddings. Embeddings capture the semantic relationships between words.</a:t>
            </a:r>
            <a:endParaRPr lang="en-US" sz="1150" dirty="0"/>
          </a:p>
        </p:txBody>
      </p:sp>
      <p:pic>
        <p:nvPicPr>
          <p:cNvPr id="9" name="Image 2" descr="preencoded.png">    </p:cNvPr>
          <p:cNvPicPr>
            <a:picLocks noChangeAspect="1"/>
          </p:cNvPicPr>
          <p:nvPr/>
        </p:nvPicPr>
        <p:blipFill>
          <a:blip r:embed="rId3"/>
          <a:stretch>
            <a:fillRect/>
          </a:stretch>
        </p:blipFill>
        <p:spPr>
          <a:xfrm>
            <a:off x="799981" y="3145393"/>
            <a:ext cx="742831" cy="891421"/>
          </a:xfrm>
          <a:prstGeom prst="rect">
            <a:avLst/>
          </a:prstGeom>
        </p:spPr>
      </p:pic>
      <p:sp>
        <p:nvSpPr>
          <p:cNvPr id="10" name="Text 5"/>
          <p:cNvSpPr/>
          <p:nvPr/>
        </p:nvSpPr>
        <p:spPr>
          <a:xfrm>
            <a:off x="1765578" y="3293864"/>
            <a:ext cx="1747957" cy="218480"/>
          </a:xfrm>
          <a:prstGeom prst="rect">
            <a:avLst/>
          </a:prstGeom>
          <a:noFill/>
          <a:ln/>
        </p:spPr>
        <p:txBody>
          <a:bodyPr wrap="none" lIns="0" tIns="0" rIns="0" bIns="0" rtlCol="0" anchor="t"/>
          <a:lstStyle/>
          <a:p>
            <a:pPr algn="l" indent="0" marL="0">
              <a:lnSpc>
                <a:spcPts val="1700"/>
              </a:lnSpc>
              <a:buNone/>
            </a:pPr>
            <a:r>
              <a:rPr lang="en-US" sz="1350" spc="-28" kern="0" dirty="0">
                <a:solidFill>
                  <a:srgbClr val="272525"/>
                </a:solidFill>
                <a:latin typeface="Source Serif Pro Semi Bold" pitchFamily="34" charset="0"/>
                <a:ea typeface="Source Serif Pro Semi Bold" pitchFamily="34" charset="-122"/>
                <a:cs typeface="Source Serif Pro Semi Bold" pitchFamily="34" charset="-120"/>
              </a:rPr>
              <a:t>3. CNN Architecture</a:t>
            </a:r>
            <a:endParaRPr lang="en-US" sz="1350" dirty="0"/>
          </a:p>
        </p:txBody>
      </p:sp>
      <p:sp>
        <p:nvSpPr>
          <p:cNvPr id="11" name="Text 6"/>
          <p:cNvSpPr/>
          <p:nvPr/>
        </p:nvSpPr>
        <p:spPr>
          <a:xfrm>
            <a:off x="1765578" y="3601403"/>
            <a:ext cx="12064841" cy="237649"/>
          </a:xfrm>
          <a:prstGeom prst="rect">
            <a:avLst/>
          </a:prstGeom>
          <a:noFill/>
          <a:ln/>
        </p:spPr>
        <p:txBody>
          <a:bodyPr wrap="none" lIns="0" tIns="0" rIns="0" bIns="0" rtlCol="0" anchor="t"/>
          <a:lstStyle/>
          <a:p>
            <a:pPr algn="l" indent="0" marL="0">
              <a:lnSpc>
                <a:spcPts val="1850"/>
              </a:lnSpc>
              <a:buNone/>
            </a:pPr>
            <a:r>
              <a:rPr lang="en-US" sz="1150" spc="-23" kern="0" dirty="0">
                <a:solidFill>
                  <a:srgbClr val="272525"/>
                </a:solidFill>
                <a:latin typeface="Source Sans Pro" pitchFamily="34" charset="0"/>
                <a:ea typeface="Source Sans Pro" pitchFamily="34" charset="-122"/>
                <a:cs typeface="Source Sans Pro" pitchFamily="34" charset="-120"/>
              </a:rPr>
              <a:t>Build the CNN architecture, which typically involves convolutional layers (Conv1D), max pooling, and dense layers. These layers extract features from the text and learn to classify the sentiment.</a:t>
            </a:r>
            <a:endParaRPr lang="en-US" sz="1150" dirty="0"/>
          </a:p>
        </p:txBody>
      </p:sp>
      <p:pic>
        <p:nvPicPr>
          <p:cNvPr id="12" name="Image 3" descr="preencoded.png">    </p:cNvPr>
          <p:cNvPicPr>
            <a:picLocks noChangeAspect="1"/>
          </p:cNvPicPr>
          <p:nvPr/>
        </p:nvPicPr>
        <p:blipFill>
          <a:blip r:embed="rId4"/>
          <a:stretch>
            <a:fillRect/>
          </a:stretch>
        </p:blipFill>
        <p:spPr>
          <a:xfrm>
            <a:off x="799981" y="4036814"/>
            <a:ext cx="742831" cy="891421"/>
          </a:xfrm>
          <a:prstGeom prst="rect">
            <a:avLst/>
          </a:prstGeom>
        </p:spPr>
      </p:pic>
      <p:sp>
        <p:nvSpPr>
          <p:cNvPr id="13" name="Text 7"/>
          <p:cNvSpPr/>
          <p:nvPr/>
        </p:nvSpPr>
        <p:spPr>
          <a:xfrm>
            <a:off x="1765578" y="4185285"/>
            <a:ext cx="1747957" cy="218480"/>
          </a:xfrm>
          <a:prstGeom prst="rect">
            <a:avLst/>
          </a:prstGeom>
          <a:noFill/>
          <a:ln/>
        </p:spPr>
        <p:txBody>
          <a:bodyPr wrap="none" lIns="0" tIns="0" rIns="0" bIns="0" rtlCol="0" anchor="t"/>
          <a:lstStyle/>
          <a:p>
            <a:pPr algn="l" indent="0" marL="0">
              <a:lnSpc>
                <a:spcPts val="1700"/>
              </a:lnSpc>
              <a:buNone/>
            </a:pPr>
            <a:r>
              <a:rPr lang="en-US" sz="1350" spc="-28" kern="0" dirty="0">
                <a:solidFill>
                  <a:srgbClr val="272525"/>
                </a:solidFill>
                <a:latin typeface="Source Serif Pro Semi Bold" pitchFamily="34" charset="0"/>
                <a:ea typeface="Source Serif Pro Semi Bold" pitchFamily="34" charset="-122"/>
                <a:cs typeface="Source Serif Pro Semi Bold" pitchFamily="34" charset="-120"/>
              </a:rPr>
              <a:t>4. Model Compilation</a:t>
            </a:r>
            <a:endParaRPr lang="en-US" sz="1350" dirty="0"/>
          </a:p>
        </p:txBody>
      </p:sp>
      <p:sp>
        <p:nvSpPr>
          <p:cNvPr id="14" name="Text 8"/>
          <p:cNvSpPr/>
          <p:nvPr/>
        </p:nvSpPr>
        <p:spPr>
          <a:xfrm>
            <a:off x="1765578" y="4492823"/>
            <a:ext cx="12064841" cy="237649"/>
          </a:xfrm>
          <a:prstGeom prst="rect">
            <a:avLst/>
          </a:prstGeom>
          <a:noFill/>
          <a:ln/>
        </p:spPr>
        <p:txBody>
          <a:bodyPr wrap="none" lIns="0" tIns="0" rIns="0" bIns="0" rtlCol="0" anchor="t"/>
          <a:lstStyle/>
          <a:p>
            <a:pPr algn="l" indent="0" marL="0">
              <a:lnSpc>
                <a:spcPts val="1850"/>
              </a:lnSpc>
              <a:buNone/>
            </a:pPr>
            <a:r>
              <a:rPr lang="en-US" sz="1150" spc="-23" kern="0" dirty="0">
                <a:solidFill>
                  <a:srgbClr val="272525"/>
                </a:solidFill>
                <a:latin typeface="Source Sans Pro" pitchFamily="34" charset="0"/>
                <a:ea typeface="Source Sans Pro" pitchFamily="34" charset="-122"/>
                <a:cs typeface="Source Sans Pro" pitchFamily="34" charset="-120"/>
              </a:rPr>
              <a:t>Compile the model using an optimizer like Adam and a loss function like binary cross-entropy. This sets up the model for training.</a:t>
            </a:r>
            <a:endParaRPr lang="en-US" sz="1150" dirty="0"/>
          </a:p>
        </p:txBody>
      </p:sp>
      <p:pic>
        <p:nvPicPr>
          <p:cNvPr id="15" name="Image 4" descr="preencoded.png">    </p:cNvPr>
          <p:cNvPicPr>
            <a:picLocks noChangeAspect="1"/>
          </p:cNvPicPr>
          <p:nvPr/>
        </p:nvPicPr>
        <p:blipFill>
          <a:blip r:embed="rId5"/>
          <a:stretch>
            <a:fillRect/>
          </a:stretch>
        </p:blipFill>
        <p:spPr>
          <a:xfrm>
            <a:off x="799981" y="4928235"/>
            <a:ext cx="742831" cy="891421"/>
          </a:xfrm>
          <a:prstGeom prst="rect">
            <a:avLst/>
          </a:prstGeom>
        </p:spPr>
      </p:pic>
      <p:sp>
        <p:nvSpPr>
          <p:cNvPr id="16" name="Text 9"/>
          <p:cNvSpPr/>
          <p:nvPr/>
        </p:nvSpPr>
        <p:spPr>
          <a:xfrm>
            <a:off x="1765578" y="5076706"/>
            <a:ext cx="1747957" cy="218480"/>
          </a:xfrm>
          <a:prstGeom prst="rect">
            <a:avLst/>
          </a:prstGeom>
          <a:noFill/>
          <a:ln/>
        </p:spPr>
        <p:txBody>
          <a:bodyPr wrap="none" lIns="0" tIns="0" rIns="0" bIns="0" rtlCol="0" anchor="t"/>
          <a:lstStyle/>
          <a:p>
            <a:pPr algn="l" indent="0" marL="0">
              <a:lnSpc>
                <a:spcPts val="1700"/>
              </a:lnSpc>
              <a:buNone/>
            </a:pPr>
            <a:r>
              <a:rPr lang="en-US" sz="1350" spc="-28" kern="0" dirty="0">
                <a:solidFill>
                  <a:srgbClr val="272525"/>
                </a:solidFill>
                <a:latin typeface="Source Serif Pro Semi Bold" pitchFamily="34" charset="0"/>
                <a:ea typeface="Source Serif Pro Semi Bold" pitchFamily="34" charset="-122"/>
                <a:cs typeface="Source Serif Pro Semi Bold" pitchFamily="34" charset="-120"/>
              </a:rPr>
              <a:t>5. Model Training</a:t>
            </a:r>
            <a:endParaRPr lang="en-US" sz="1350" dirty="0"/>
          </a:p>
        </p:txBody>
      </p:sp>
      <p:sp>
        <p:nvSpPr>
          <p:cNvPr id="17" name="Text 10"/>
          <p:cNvSpPr/>
          <p:nvPr/>
        </p:nvSpPr>
        <p:spPr>
          <a:xfrm>
            <a:off x="1765578" y="5384244"/>
            <a:ext cx="12064841" cy="237649"/>
          </a:xfrm>
          <a:prstGeom prst="rect">
            <a:avLst/>
          </a:prstGeom>
          <a:noFill/>
          <a:ln/>
        </p:spPr>
        <p:txBody>
          <a:bodyPr wrap="none" lIns="0" tIns="0" rIns="0" bIns="0" rtlCol="0" anchor="t"/>
          <a:lstStyle/>
          <a:p>
            <a:pPr algn="l" indent="0" marL="0">
              <a:lnSpc>
                <a:spcPts val="1850"/>
              </a:lnSpc>
              <a:buNone/>
            </a:pPr>
            <a:r>
              <a:rPr lang="en-US" sz="1150" spc="-23" kern="0" dirty="0">
                <a:solidFill>
                  <a:srgbClr val="272525"/>
                </a:solidFill>
                <a:latin typeface="Source Sans Pro" pitchFamily="34" charset="0"/>
                <a:ea typeface="Source Sans Pro" pitchFamily="34" charset="-122"/>
                <a:cs typeface="Source Sans Pro" pitchFamily="34" charset="-120"/>
              </a:rPr>
              <a:t>Train the model on labeled sentiment data. The model learns to identify patterns in the data and make accurate predictions.</a:t>
            </a:r>
            <a:endParaRPr lang="en-US" sz="1150" dirty="0"/>
          </a:p>
        </p:txBody>
      </p:sp>
      <p:pic>
        <p:nvPicPr>
          <p:cNvPr id="18" name="Image 5" descr="preencoded.png">    </p:cNvPr>
          <p:cNvPicPr>
            <a:picLocks noChangeAspect="1"/>
          </p:cNvPicPr>
          <p:nvPr/>
        </p:nvPicPr>
        <p:blipFill>
          <a:blip r:embed="rId6"/>
          <a:stretch>
            <a:fillRect/>
          </a:stretch>
        </p:blipFill>
        <p:spPr>
          <a:xfrm>
            <a:off x="799981" y="5819656"/>
            <a:ext cx="742831" cy="891421"/>
          </a:xfrm>
          <a:prstGeom prst="rect">
            <a:avLst/>
          </a:prstGeom>
        </p:spPr>
      </p:pic>
      <p:sp>
        <p:nvSpPr>
          <p:cNvPr id="19" name="Text 11"/>
          <p:cNvSpPr/>
          <p:nvPr/>
        </p:nvSpPr>
        <p:spPr>
          <a:xfrm>
            <a:off x="1765578" y="5968127"/>
            <a:ext cx="1747957" cy="218480"/>
          </a:xfrm>
          <a:prstGeom prst="rect">
            <a:avLst/>
          </a:prstGeom>
          <a:noFill/>
          <a:ln/>
        </p:spPr>
        <p:txBody>
          <a:bodyPr wrap="none" lIns="0" tIns="0" rIns="0" bIns="0" rtlCol="0" anchor="t"/>
          <a:lstStyle/>
          <a:p>
            <a:pPr algn="l" indent="0" marL="0">
              <a:lnSpc>
                <a:spcPts val="1700"/>
              </a:lnSpc>
              <a:buNone/>
            </a:pPr>
            <a:r>
              <a:rPr lang="en-US" sz="1350" spc="-28" kern="0" dirty="0">
                <a:solidFill>
                  <a:srgbClr val="272525"/>
                </a:solidFill>
                <a:latin typeface="Source Serif Pro Semi Bold" pitchFamily="34" charset="0"/>
                <a:ea typeface="Source Serif Pro Semi Bold" pitchFamily="34" charset="-122"/>
                <a:cs typeface="Source Serif Pro Semi Bold" pitchFamily="34" charset="-120"/>
              </a:rPr>
              <a:t>6. Evaluation</a:t>
            </a:r>
            <a:endParaRPr lang="en-US" sz="1350" dirty="0"/>
          </a:p>
        </p:txBody>
      </p:sp>
      <p:sp>
        <p:nvSpPr>
          <p:cNvPr id="20" name="Text 12"/>
          <p:cNvSpPr/>
          <p:nvPr/>
        </p:nvSpPr>
        <p:spPr>
          <a:xfrm>
            <a:off x="1765578" y="6275665"/>
            <a:ext cx="12064841" cy="237649"/>
          </a:xfrm>
          <a:prstGeom prst="rect">
            <a:avLst/>
          </a:prstGeom>
          <a:noFill/>
          <a:ln/>
        </p:spPr>
        <p:txBody>
          <a:bodyPr wrap="none" lIns="0" tIns="0" rIns="0" bIns="0" rtlCol="0" anchor="t"/>
          <a:lstStyle/>
          <a:p>
            <a:pPr algn="l" indent="0" marL="0">
              <a:lnSpc>
                <a:spcPts val="1850"/>
              </a:lnSpc>
              <a:buNone/>
            </a:pPr>
            <a:r>
              <a:rPr lang="en-US" sz="1150" spc="-23" kern="0" dirty="0">
                <a:solidFill>
                  <a:srgbClr val="272525"/>
                </a:solidFill>
                <a:latin typeface="Source Sans Pro" pitchFamily="34" charset="0"/>
                <a:ea typeface="Source Sans Pro" pitchFamily="34" charset="-122"/>
                <a:cs typeface="Source Sans Pro" pitchFamily="34" charset="-120"/>
              </a:rPr>
              <a:t>Evaluate the model's performance using metrics like accuracy, precision, and recall. This assesses how well the model performs on unseen data.</a:t>
            </a:r>
            <a:endParaRPr lang="en-US" sz="1150" dirty="0"/>
          </a:p>
        </p:txBody>
      </p:sp>
      <p:pic>
        <p:nvPicPr>
          <p:cNvPr id="21" name="Image 6" descr="preencoded.png">    </p:cNvPr>
          <p:cNvPicPr>
            <a:picLocks noChangeAspect="1"/>
          </p:cNvPicPr>
          <p:nvPr/>
        </p:nvPicPr>
        <p:blipFill>
          <a:blip r:embed="rId7"/>
          <a:stretch>
            <a:fillRect/>
          </a:stretch>
        </p:blipFill>
        <p:spPr>
          <a:xfrm>
            <a:off x="799981" y="6711077"/>
            <a:ext cx="742831" cy="891421"/>
          </a:xfrm>
          <a:prstGeom prst="rect">
            <a:avLst/>
          </a:prstGeom>
        </p:spPr>
      </p:pic>
      <p:sp>
        <p:nvSpPr>
          <p:cNvPr id="22" name="Text 13"/>
          <p:cNvSpPr/>
          <p:nvPr/>
        </p:nvSpPr>
        <p:spPr>
          <a:xfrm>
            <a:off x="1765578" y="6859548"/>
            <a:ext cx="1747957" cy="218480"/>
          </a:xfrm>
          <a:prstGeom prst="rect">
            <a:avLst/>
          </a:prstGeom>
          <a:noFill/>
          <a:ln/>
        </p:spPr>
        <p:txBody>
          <a:bodyPr wrap="none" lIns="0" tIns="0" rIns="0" bIns="0" rtlCol="0" anchor="t"/>
          <a:lstStyle/>
          <a:p>
            <a:pPr algn="l" indent="0" marL="0">
              <a:lnSpc>
                <a:spcPts val="1700"/>
              </a:lnSpc>
              <a:buNone/>
            </a:pPr>
            <a:r>
              <a:rPr lang="en-US" sz="1350" spc="-28" kern="0" dirty="0">
                <a:solidFill>
                  <a:srgbClr val="272525"/>
                </a:solidFill>
                <a:latin typeface="Source Serif Pro Semi Bold" pitchFamily="34" charset="0"/>
                <a:ea typeface="Source Serif Pro Semi Bold" pitchFamily="34" charset="-122"/>
                <a:cs typeface="Source Serif Pro Semi Bold" pitchFamily="34" charset="-120"/>
              </a:rPr>
              <a:t>7. Prediction</a:t>
            </a:r>
            <a:endParaRPr lang="en-US" sz="1350" dirty="0"/>
          </a:p>
        </p:txBody>
      </p:sp>
      <p:sp>
        <p:nvSpPr>
          <p:cNvPr id="23" name="Text 14"/>
          <p:cNvSpPr/>
          <p:nvPr/>
        </p:nvSpPr>
        <p:spPr>
          <a:xfrm>
            <a:off x="1765578" y="7167086"/>
            <a:ext cx="12064841" cy="237649"/>
          </a:xfrm>
          <a:prstGeom prst="rect">
            <a:avLst/>
          </a:prstGeom>
          <a:noFill/>
          <a:ln/>
        </p:spPr>
        <p:txBody>
          <a:bodyPr wrap="none" lIns="0" tIns="0" rIns="0" bIns="0" rtlCol="0" anchor="t"/>
          <a:lstStyle/>
          <a:p>
            <a:pPr algn="l" indent="0" marL="0">
              <a:lnSpc>
                <a:spcPts val="1850"/>
              </a:lnSpc>
              <a:buNone/>
            </a:pPr>
            <a:r>
              <a:rPr lang="en-US" sz="1150" spc="-23" kern="0" dirty="0">
                <a:solidFill>
                  <a:srgbClr val="272525"/>
                </a:solidFill>
                <a:latin typeface="Source Sans Pro" pitchFamily="34" charset="0"/>
                <a:ea typeface="Source Sans Pro" pitchFamily="34" charset="-122"/>
                <a:cs typeface="Source Sans Pro" pitchFamily="34" charset="-120"/>
              </a:rPr>
              <a:t>Use the trained model to predict sentiments on new text. This is where the real-world application of sentiment analysis comes in.</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122420"/>
            <a:ext cx="5632490"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Limitations of CNN</a:t>
            </a:r>
            <a:endParaRPr lang="en-US" sz="4400" dirty="0"/>
          </a:p>
        </p:txBody>
      </p:sp>
      <p:sp>
        <p:nvSpPr>
          <p:cNvPr id="4" name="Shape 1"/>
          <p:cNvSpPr/>
          <p:nvPr/>
        </p:nvSpPr>
        <p:spPr>
          <a:xfrm>
            <a:off x="837724" y="5454610"/>
            <a:ext cx="538520" cy="538520"/>
          </a:xfrm>
          <a:prstGeom prst="roundRect">
            <a:avLst>
              <a:gd name="adj" fmla="val 18670"/>
            </a:avLst>
          </a:prstGeom>
          <a:solidFill>
            <a:srgbClr val="F4D4F7"/>
          </a:solidFill>
          <a:ln w="7620">
            <a:solidFill>
              <a:srgbClr val="DABADD"/>
            </a:solidFill>
            <a:prstDash val="solid"/>
          </a:ln>
        </p:spPr>
      </p:sp>
      <p:sp>
        <p:nvSpPr>
          <p:cNvPr id="5" name="Text 2"/>
          <p:cNvSpPr/>
          <p:nvPr/>
        </p:nvSpPr>
        <p:spPr>
          <a:xfrm>
            <a:off x="1615559" y="5454610"/>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Local Patterns</a:t>
            </a:r>
            <a:endParaRPr lang="en-US" sz="2200" dirty="0"/>
          </a:p>
        </p:txBody>
      </p:sp>
      <p:sp>
        <p:nvSpPr>
          <p:cNvPr id="6" name="Text 3"/>
          <p:cNvSpPr/>
          <p:nvPr/>
        </p:nvSpPr>
        <p:spPr>
          <a:xfrm>
            <a:off x="1615559" y="5950148"/>
            <a:ext cx="5579983"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CNNs focus primarily on local patterns within text, which can limit their ability to understand long-term dependencies or complex sentence structures.</a:t>
            </a:r>
            <a:endParaRPr lang="en-US" sz="1850" dirty="0"/>
          </a:p>
        </p:txBody>
      </p:sp>
      <p:sp>
        <p:nvSpPr>
          <p:cNvPr id="7" name="Shape 4"/>
          <p:cNvSpPr/>
          <p:nvPr/>
        </p:nvSpPr>
        <p:spPr>
          <a:xfrm>
            <a:off x="7434858" y="5454610"/>
            <a:ext cx="538520" cy="538520"/>
          </a:xfrm>
          <a:prstGeom prst="roundRect">
            <a:avLst>
              <a:gd name="adj" fmla="val 18670"/>
            </a:avLst>
          </a:prstGeom>
          <a:solidFill>
            <a:srgbClr val="F4D4F7"/>
          </a:solidFill>
          <a:ln w="7620">
            <a:solidFill>
              <a:srgbClr val="DABADD"/>
            </a:solidFill>
            <a:prstDash val="solid"/>
          </a:ln>
        </p:spPr>
      </p:sp>
      <p:sp>
        <p:nvSpPr>
          <p:cNvPr id="8" name="Text 5"/>
          <p:cNvSpPr/>
          <p:nvPr/>
        </p:nvSpPr>
        <p:spPr>
          <a:xfrm>
            <a:off x="8212693" y="5454610"/>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Sentence Structure</a:t>
            </a:r>
            <a:endParaRPr lang="en-US" sz="2200" dirty="0"/>
          </a:p>
        </p:txBody>
      </p:sp>
      <p:sp>
        <p:nvSpPr>
          <p:cNvPr id="9" name="Text 6"/>
          <p:cNvSpPr/>
          <p:nvPr/>
        </p:nvSpPr>
        <p:spPr>
          <a:xfrm>
            <a:off x="8212693" y="5950148"/>
            <a:ext cx="5579983"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When dealing with complex sentence structures where the meaning depends on the order of words or phrases, CNNs may struggle to capture the nuances of the language.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2025-04-21T05:32:21Z</dcterms:created>
  <dcterms:modified xsi:type="dcterms:W3CDTF">2025-04-21T05:32:21Z</dcterms:modified>
</cp:coreProperties>
</file>